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8" r:id="rId1"/>
    <p:sldMasterId id="2147483900" r:id="rId2"/>
    <p:sldMasterId id="2147483888" r:id="rId3"/>
  </p:sldMasterIdLst>
  <p:notesMasterIdLst>
    <p:notesMasterId r:id="rId22"/>
  </p:notesMasterIdLst>
  <p:sldIdLst>
    <p:sldId id="257" r:id="rId4"/>
    <p:sldId id="306" r:id="rId5"/>
    <p:sldId id="258" r:id="rId6"/>
    <p:sldId id="305" r:id="rId7"/>
    <p:sldId id="312" r:id="rId8"/>
    <p:sldId id="429" r:id="rId9"/>
    <p:sldId id="428" r:id="rId10"/>
    <p:sldId id="432" r:id="rId11"/>
    <p:sldId id="423" r:id="rId12"/>
    <p:sldId id="315" r:id="rId13"/>
    <p:sldId id="329" r:id="rId14"/>
    <p:sldId id="338" r:id="rId15"/>
    <p:sldId id="314" r:id="rId16"/>
    <p:sldId id="316" r:id="rId17"/>
    <p:sldId id="313" r:id="rId18"/>
    <p:sldId id="348" r:id="rId19"/>
    <p:sldId id="343" r:id="rId20"/>
    <p:sldId id="31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10" autoAdjust="0"/>
    <p:restoredTop sz="94660"/>
  </p:normalViewPr>
  <p:slideViewPr>
    <p:cSldViewPr snapToGrid="0">
      <p:cViewPr varScale="1">
        <p:scale>
          <a:sx n="134" d="100"/>
          <a:sy n="134" d="100"/>
        </p:scale>
        <p:origin x="11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B694-D642-4BCA-AB2E-4B73FB556368}" type="datetimeFigureOut">
              <a:rPr lang="en-US" smtClean="0"/>
              <a:t>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CD0D-8AA0-4F30-89B4-D603BC1BB5E8}" type="slidenum">
              <a:rPr lang="en-US" smtClean="0"/>
              <a:t>‹#›</a:t>
            </a:fld>
            <a:endParaRPr lang="en-US"/>
          </a:p>
        </p:txBody>
      </p:sp>
    </p:spTree>
    <p:extLst>
      <p:ext uri="{BB962C8B-B14F-4D97-AF65-F5344CB8AC3E}">
        <p14:creationId xmlns:p14="http://schemas.microsoft.com/office/powerpoint/2010/main" val="95137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5779A9-8A97-4665-A049-AB3899E4E8B2}" type="slidenum">
              <a:rPr lang="en-US" altLang="en-US"/>
              <a:pPr eaLnBrk="1" hangingPunct="1"/>
              <a:t>3</a:t>
            </a:fld>
            <a:endParaRPr lang="en-US" altLang="en-US"/>
          </a:p>
        </p:txBody>
      </p:sp>
      <p:sp>
        <p:nvSpPr>
          <p:cNvPr id="31747" name="Rectangle 2"/>
          <p:cNvSpPr>
            <a:spLocks noGrp="1" noRot="1" noChangeAspect="1" noChangeArrowheads="1" noTextEdit="1"/>
          </p:cNvSpPr>
          <p:nvPr>
            <p:ph type="sldImg"/>
          </p:nvPr>
        </p:nvSpPr>
        <p:spPr>
          <a:xfrm>
            <a:off x="1371600" y="1143000"/>
            <a:ext cx="4114800" cy="3086100"/>
          </a:xfrm>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a:p>
        </p:txBody>
      </p:sp>
    </p:spTree>
    <p:extLst>
      <p:ext uri="{BB962C8B-B14F-4D97-AF65-F5344CB8AC3E}">
        <p14:creationId xmlns:p14="http://schemas.microsoft.com/office/powerpoint/2010/main" val="172042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DEF5D9-CF94-4B88-98AF-F69541295EBE}" type="slidenum">
              <a:rPr lang="en-US" altLang="en-US"/>
              <a:pPr eaLnBrk="1" hangingPunct="1"/>
              <a:t>17</a:t>
            </a:fld>
            <a:endParaRPr lang="en-US" altLang="en-US"/>
          </a:p>
        </p:txBody>
      </p:sp>
      <p:sp>
        <p:nvSpPr>
          <p:cNvPr id="49155" name="Rectangle 2"/>
          <p:cNvSpPr>
            <a:spLocks noGrp="1" noRot="1" noChangeAspect="1" noChangeArrowheads="1" noTextEdit="1"/>
          </p:cNvSpPr>
          <p:nvPr>
            <p:ph type="sldImg"/>
          </p:nvPr>
        </p:nvSpPr>
        <p:spPr>
          <a:xfrm>
            <a:off x="1371600" y="1143000"/>
            <a:ext cx="4114800" cy="30861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a:p>
        </p:txBody>
      </p:sp>
    </p:spTree>
    <p:extLst>
      <p:ext uri="{BB962C8B-B14F-4D97-AF65-F5344CB8AC3E}">
        <p14:creationId xmlns:p14="http://schemas.microsoft.com/office/powerpoint/2010/main" val="431717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5779A9-8A97-4665-A049-AB3899E4E8B2}" type="slidenum">
              <a:rPr lang="en-US" altLang="en-US"/>
              <a:pPr eaLnBrk="1" hangingPunct="1"/>
              <a:t>18</a:t>
            </a:fld>
            <a:endParaRPr lang="en-US" altLang="en-US"/>
          </a:p>
        </p:txBody>
      </p:sp>
      <p:sp>
        <p:nvSpPr>
          <p:cNvPr id="31747" name="Rectangle 2"/>
          <p:cNvSpPr>
            <a:spLocks noGrp="1" noRot="1" noChangeAspect="1" noChangeArrowheads="1" noTextEdit="1"/>
          </p:cNvSpPr>
          <p:nvPr>
            <p:ph type="sldImg"/>
          </p:nvPr>
        </p:nvSpPr>
        <p:spPr>
          <a:xfrm>
            <a:off x="1371600" y="1143000"/>
            <a:ext cx="4114800" cy="3086100"/>
          </a:xfrm>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a:p>
        </p:txBody>
      </p:sp>
    </p:spTree>
    <p:extLst>
      <p:ext uri="{BB962C8B-B14F-4D97-AF65-F5344CB8AC3E}">
        <p14:creationId xmlns:p14="http://schemas.microsoft.com/office/powerpoint/2010/main" val="63802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5779A9-8A97-4665-A049-AB3899E4E8B2}" type="slidenum">
              <a:rPr lang="en-US" altLang="en-US"/>
              <a:pPr eaLnBrk="1" hangingPunct="1"/>
              <a:t>4</a:t>
            </a:fld>
            <a:endParaRPr lang="en-US" altLang="en-US"/>
          </a:p>
        </p:txBody>
      </p:sp>
      <p:sp>
        <p:nvSpPr>
          <p:cNvPr id="31747" name="Rectangle 2"/>
          <p:cNvSpPr>
            <a:spLocks noGrp="1" noRot="1" noChangeAspect="1" noChangeArrowheads="1" noTextEdit="1"/>
          </p:cNvSpPr>
          <p:nvPr>
            <p:ph type="sldImg"/>
          </p:nvPr>
        </p:nvSpPr>
        <p:spPr>
          <a:xfrm>
            <a:off x="1371600" y="1143000"/>
            <a:ext cx="4114800" cy="3086100"/>
          </a:xfrm>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a:p>
        </p:txBody>
      </p:sp>
    </p:spTree>
    <p:extLst>
      <p:ext uri="{BB962C8B-B14F-4D97-AF65-F5344CB8AC3E}">
        <p14:creationId xmlns:p14="http://schemas.microsoft.com/office/powerpoint/2010/main" val="180207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5779A9-8A97-4665-A049-AB3899E4E8B2}" type="slidenum">
              <a:rPr lang="en-US" altLang="en-US"/>
              <a:pPr eaLnBrk="1" hangingPunct="1"/>
              <a:t>5</a:t>
            </a:fld>
            <a:endParaRPr lang="en-US" altLang="en-US"/>
          </a:p>
        </p:txBody>
      </p:sp>
      <p:sp>
        <p:nvSpPr>
          <p:cNvPr id="31747" name="Rectangle 2"/>
          <p:cNvSpPr>
            <a:spLocks noGrp="1" noRot="1" noChangeAspect="1" noChangeArrowheads="1" noTextEdit="1"/>
          </p:cNvSpPr>
          <p:nvPr>
            <p:ph type="sldImg"/>
          </p:nvPr>
        </p:nvSpPr>
        <p:spPr>
          <a:xfrm>
            <a:off x="1371600" y="1143000"/>
            <a:ext cx="4114800" cy="3086100"/>
          </a:xfrm>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a:p>
        </p:txBody>
      </p:sp>
    </p:spTree>
    <p:extLst>
      <p:ext uri="{BB962C8B-B14F-4D97-AF65-F5344CB8AC3E}">
        <p14:creationId xmlns:p14="http://schemas.microsoft.com/office/powerpoint/2010/main" val="259311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5779A9-8A97-4665-A049-AB3899E4E8B2}" type="slidenum">
              <a:rPr lang="en-US" altLang="en-US"/>
              <a:pPr eaLnBrk="1" hangingPunct="1"/>
              <a:t>10</a:t>
            </a:fld>
            <a:endParaRPr lang="en-US" altLang="en-US"/>
          </a:p>
        </p:txBody>
      </p:sp>
      <p:sp>
        <p:nvSpPr>
          <p:cNvPr id="31747" name="Rectangle 2"/>
          <p:cNvSpPr>
            <a:spLocks noGrp="1" noRot="1" noChangeAspect="1" noChangeArrowheads="1" noTextEdit="1"/>
          </p:cNvSpPr>
          <p:nvPr>
            <p:ph type="sldImg"/>
          </p:nvPr>
        </p:nvSpPr>
        <p:spPr>
          <a:xfrm>
            <a:off x="1371600" y="1143000"/>
            <a:ext cx="4114800" cy="3086100"/>
          </a:xfrm>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a:p>
        </p:txBody>
      </p:sp>
    </p:spTree>
    <p:extLst>
      <p:ext uri="{BB962C8B-B14F-4D97-AF65-F5344CB8AC3E}">
        <p14:creationId xmlns:p14="http://schemas.microsoft.com/office/powerpoint/2010/main" val="171255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EFF3F260-1BBE-4647-933E-A9517CA6EDB0}" type="slidenum">
              <a:rPr lang="fr-FR">
                <a:solidFill>
                  <a:prstClr val="black"/>
                </a:solidFill>
              </a:rPr>
              <a:pPr/>
              <a:t>12</a:t>
            </a:fld>
            <a:endParaRPr lang="fr-FR">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5480" y="4343693"/>
            <a:ext cx="5487042" cy="4113922"/>
          </a:xfrm>
          <a:noFill/>
        </p:spPr>
        <p:txBody>
          <a:bodyPr/>
          <a:lstStyle/>
          <a:p>
            <a:pPr eaLnBrk="1" hangingPunct="1"/>
            <a:endParaRPr lang="bg-BG">
              <a:ea typeface="ＭＳ Ｐゴシック" charset="-128"/>
            </a:endParaRPr>
          </a:p>
        </p:txBody>
      </p:sp>
    </p:spTree>
    <p:extLst>
      <p:ext uri="{BB962C8B-B14F-4D97-AF65-F5344CB8AC3E}">
        <p14:creationId xmlns:p14="http://schemas.microsoft.com/office/powerpoint/2010/main" val="264673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5779A9-8A97-4665-A049-AB3899E4E8B2}" type="slidenum">
              <a:rPr lang="en-US" altLang="en-US"/>
              <a:pPr eaLnBrk="1" hangingPunct="1"/>
              <a:t>13</a:t>
            </a:fld>
            <a:endParaRPr lang="en-US" altLang="en-US"/>
          </a:p>
        </p:txBody>
      </p:sp>
      <p:sp>
        <p:nvSpPr>
          <p:cNvPr id="31747" name="Rectangle 2"/>
          <p:cNvSpPr>
            <a:spLocks noGrp="1" noRot="1" noChangeAspect="1" noChangeArrowheads="1" noTextEdit="1"/>
          </p:cNvSpPr>
          <p:nvPr>
            <p:ph type="sldImg"/>
          </p:nvPr>
        </p:nvSpPr>
        <p:spPr>
          <a:xfrm>
            <a:off x="1371600" y="1143000"/>
            <a:ext cx="4114800" cy="3086100"/>
          </a:xfrm>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a:p>
        </p:txBody>
      </p:sp>
    </p:spTree>
    <p:extLst>
      <p:ext uri="{BB962C8B-B14F-4D97-AF65-F5344CB8AC3E}">
        <p14:creationId xmlns:p14="http://schemas.microsoft.com/office/powerpoint/2010/main" val="242978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5779A9-8A97-4665-A049-AB3899E4E8B2}" type="slidenum">
              <a:rPr lang="en-US" altLang="en-US"/>
              <a:pPr eaLnBrk="1" hangingPunct="1"/>
              <a:t>14</a:t>
            </a:fld>
            <a:endParaRPr lang="en-US" altLang="en-US"/>
          </a:p>
        </p:txBody>
      </p:sp>
      <p:sp>
        <p:nvSpPr>
          <p:cNvPr id="31747" name="Rectangle 2"/>
          <p:cNvSpPr>
            <a:spLocks noGrp="1" noRot="1" noChangeAspect="1" noChangeArrowheads="1" noTextEdit="1"/>
          </p:cNvSpPr>
          <p:nvPr>
            <p:ph type="sldImg"/>
          </p:nvPr>
        </p:nvSpPr>
        <p:spPr>
          <a:xfrm>
            <a:off x="1371600" y="1143000"/>
            <a:ext cx="4114800" cy="3086100"/>
          </a:xfrm>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a:p>
        </p:txBody>
      </p:sp>
    </p:spTree>
    <p:extLst>
      <p:ext uri="{BB962C8B-B14F-4D97-AF65-F5344CB8AC3E}">
        <p14:creationId xmlns:p14="http://schemas.microsoft.com/office/powerpoint/2010/main" val="31489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5779A9-8A97-4665-A049-AB3899E4E8B2}" type="slidenum">
              <a:rPr lang="en-US" altLang="en-US"/>
              <a:pPr eaLnBrk="1" hangingPunct="1"/>
              <a:t>15</a:t>
            </a:fld>
            <a:endParaRPr lang="en-US" altLang="en-US"/>
          </a:p>
        </p:txBody>
      </p:sp>
      <p:sp>
        <p:nvSpPr>
          <p:cNvPr id="31747" name="Rectangle 2"/>
          <p:cNvSpPr>
            <a:spLocks noGrp="1" noRot="1" noChangeAspect="1" noChangeArrowheads="1" noTextEdit="1"/>
          </p:cNvSpPr>
          <p:nvPr>
            <p:ph type="sldImg"/>
          </p:nvPr>
        </p:nvSpPr>
        <p:spPr>
          <a:xfrm>
            <a:off x="1371600" y="1143000"/>
            <a:ext cx="4114800" cy="3086100"/>
          </a:xfrm>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a:p>
        </p:txBody>
      </p:sp>
    </p:spTree>
    <p:extLst>
      <p:ext uri="{BB962C8B-B14F-4D97-AF65-F5344CB8AC3E}">
        <p14:creationId xmlns:p14="http://schemas.microsoft.com/office/powerpoint/2010/main" val="611479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DEF5D9-CF94-4B88-98AF-F69541295EBE}" type="slidenum">
              <a:rPr lang="en-US" altLang="en-US"/>
              <a:pPr eaLnBrk="1" hangingPunct="1"/>
              <a:t>16</a:t>
            </a:fld>
            <a:endParaRPr lang="en-US" altLang="en-US"/>
          </a:p>
        </p:txBody>
      </p:sp>
      <p:sp>
        <p:nvSpPr>
          <p:cNvPr id="49155" name="Rectangle 2"/>
          <p:cNvSpPr>
            <a:spLocks noGrp="1" noRot="1" noChangeAspect="1" noChangeArrowheads="1" noTextEdit="1"/>
          </p:cNvSpPr>
          <p:nvPr>
            <p:ph type="sldImg"/>
          </p:nvPr>
        </p:nvSpPr>
        <p:spPr>
          <a:xfrm>
            <a:off x="1371600" y="1143000"/>
            <a:ext cx="4114800" cy="30861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a:p>
        </p:txBody>
      </p:sp>
    </p:spTree>
    <p:extLst>
      <p:ext uri="{BB962C8B-B14F-4D97-AF65-F5344CB8AC3E}">
        <p14:creationId xmlns:p14="http://schemas.microsoft.com/office/powerpoint/2010/main" val="120801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CC8702-2B04-4C64-96F0-32B8096702AB}" type="datetimeFigureOut">
              <a:rPr lang="en-US" smtClean="0"/>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7069-F84A-4415-934F-AA2E2A2A17C7}" type="slidenum">
              <a:rPr lang="en-US" smtClean="0"/>
              <a:t>‹#›</a:t>
            </a:fld>
            <a:endParaRPr lang="en-US"/>
          </a:p>
        </p:txBody>
      </p:sp>
    </p:spTree>
    <p:extLst>
      <p:ext uri="{BB962C8B-B14F-4D97-AF65-F5344CB8AC3E}">
        <p14:creationId xmlns:p14="http://schemas.microsoft.com/office/powerpoint/2010/main" val="72312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CC8702-2B04-4C64-96F0-32B8096702AB}" type="datetimeFigureOut">
              <a:rPr lang="en-US" smtClean="0"/>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7069-F84A-4415-934F-AA2E2A2A17C7}" type="slidenum">
              <a:rPr lang="en-US" smtClean="0"/>
              <a:t>‹#›</a:t>
            </a:fld>
            <a:endParaRPr lang="en-US"/>
          </a:p>
        </p:txBody>
      </p:sp>
    </p:spTree>
    <p:extLst>
      <p:ext uri="{BB962C8B-B14F-4D97-AF65-F5344CB8AC3E}">
        <p14:creationId xmlns:p14="http://schemas.microsoft.com/office/powerpoint/2010/main" val="274292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CC8702-2B04-4C64-96F0-32B8096702AB}" type="datetimeFigureOut">
              <a:rPr lang="en-US" smtClean="0"/>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7069-F84A-4415-934F-AA2E2A2A17C7}" type="slidenum">
              <a:rPr lang="en-US" smtClean="0"/>
              <a:t>‹#›</a:t>
            </a:fld>
            <a:endParaRPr lang="en-US"/>
          </a:p>
        </p:txBody>
      </p:sp>
    </p:spTree>
    <p:extLst>
      <p:ext uri="{BB962C8B-B14F-4D97-AF65-F5344CB8AC3E}">
        <p14:creationId xmlns:p14="http://schemas.microsoft.com/office/powerpoint/2010/main" val="3565884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Date Placeholder 3"/>
          <p:cNvSpPr>
            <a:spLocks noGrp="1"/>
          </p:cNvSpPr>
          <p:nvPr>
            <p:ph type="dt" sz="half" idx="10"/>
          </p:nvPr>
        </p:nvSpPr>
        <p:spPr/>
        <p:txBody>
          <a:bodyPr/>
          <a:lstStyle>
            <a:lvl1pPr>
              <a:defRPr smtClean="0"/>
            </a:lvl1pPr>
          </a:lstStyle>
          <a:p>
            <a:pPr>
              <a:defRPr/>
            </a:pPr>
            <a:endParaRPr lang="de-DE"/>
          </a:p>
        </p:txBody>
      </p:sp>
      <p:sp>
        <p:nvSpPr>
          <p:cNvPr id="7" name="Footer Placeholder 4"/>
          <p:cNvSpPr>
            <a:spLocks noGrp="1"/>
          </p:cNvSpPr>
          <p:nvPr>
            <p:ph type="ftr" sz="quarter" idx="11"/>
          </p:nvPr>
        </p:nvSpPr>
        <p:spPr/>
        <p:txBody>
          <a:bodyPr/>
          <a:lstStyle>
            <a:lvl1pPr>
              <a:defRPr smtClean="0"/>
            </a:lvl1pPr>
          </a:lstStyle>
          <a:p>
            <a:pPr>
              <a:defRPr/>
            </a:pPr>
            <a:endParaRPr lang="de-DE"/>
          </a:p>
        </p:txBody>
      </p:sp>
      <p:sp>
        <p:nvSpPr>
          <p:cNvPr id="2" name="Rectangle 5"/>
          <p:cNvSpPr>
            <a:spLocks noChangeArrowheads="1"/>
          </p:cNvSpPr>
          <p:nvPr userDrawn="1"/>
        </p:nvSpPr>
        <p:spPr bwMode="auto">
          <a:xfrm>
            <a:off x="457200" y="30729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1pPr>
            <a:lvl2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2pPr>
            <a:lvl3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3pPr>
            <a:lvl4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4pPr>
            <a:lvl5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5pPr>
            <a:lvl6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6pPr>
            <a:lvl7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7pPr>
            <a:lvl8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8pPr>
            <a:lvl9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86088" algn="ctr"/>
                <a:tab pos="5715000" algn="r"/>
                <a:tab pos="5972175" algn="r"/>
              </a:tabLst>
            </a:pPr>
            <a:r>
              <a:rPr kumimoji="0" lang="fr-CH" altLang="en-US" sz="1100" b="0" i="0" u="none" strike="noStrike" cap="none" normalizeH="0" baseline="0">
                <a:ln>
                  <a:noFill/>
                </a:ln>
                <a:solidFill>
                  <a:srgbClr val="AEAAAA"/>
                </a:solidFill>
                <a:effectLst/>
                <a:latin typeface="Calibri" panose="020F0502020204030204" pitchFamily="34" charset="0"/>
                <a:ea typeface="Calibri" panose="020F0502020204030204" pitchFamily="34" charset="0"/>
                <a:cs typeface="Times New Roman" panose="02020603050405020304" pitchFamily="18" charset="0"/>
              </a:rPr>
              <a:t>1</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86088" algn="ctr"/>
                <a:tab pos="5715000" algn="r"/>
                <a:tab pos="5972175"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6"/>
          <p:cNvSpPr>
            <a:spLocks noChangeArrowheads="1"/>
          </p:cNvSpPr>
          <p:nvPr userDrawn="1"/>
        </p:nvSpPr>
        <p:spPr bwMode="auto">
          <a:xfrm>
            <a:off x="457200" y="40445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H"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CH"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7"/>
          <p:cNvSpPr>
            <a:spLocks noChangeArrowheads="1"/>
          </p:cNvSpPr>
          <p:nvPr userDrawn="1"/>
        </p:nvSpPr>
        <p:spPr bwMode="auto">
          <a:xfrm>
            <a:off x="457200" y="45684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H"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CH"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8"/>
          <p:cNvSpPr>
            <a:spLocks noChangeArrowheads="1"/>
          </p:cNvSpPr>
          <p:nvPr userDrawn="1"/>
        </p:nvSpPr>
        <p:spPr bwMode="auto">
          <a:xfrm>
            <a:off x="457200" y="50065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H"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CH"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9"/>
          <p:cNvSpPr>
            <a:spLocks noChangeArrowheads="1"/>
          </p:cNvSpPr>
          <p:nvPr userDrawn="1"/>
        </p:nvSpPr>
        <p:spPr bwMode="auto">
          <a:xfrm>
            <a:off x="457200" y="54542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9" descr="stw_01">
            <a:extLst>
              <a:ext uri="{FF2B5EF4-FFF2-40B4-BE49-F238E27FC236}">
                <a16:creationId xmlns:a16="http://schemas.microsoft.com/office/drawing/2014/main" id="{62FC160C-AEAB-73FF-D62A-8808B54568C3}"/>
              </a:ext>
            </a:extLst>
          </p:cNvPr>
          <p:cNvPicPr>
            <a:picLocks noChangeAspect="1" noChangeArrowheads="1"/>
          </p:cNvPicPr>
          <p:nvPr userDrawn="1"/>
        </p:nvPicPr>
        <p:blipFill>
          <a:blip r:embed="rId2" cstate="print"/>
          <a:srcRect/>
          <a:stretch>
            <a:fillRect/>
          </a:stretch>
        </p:blipFill>
        <p:spPr bwMode="auto">
          <a:xfrm>
            <a:off x="5669279" y="6356351"/>
            <a:ext cx="365727" cy="382631"/>
          </a:xfrm>
          <a:prstGeom prst="rect">
            <a:avLst/>
          </a:prstGeom>
          <a:noFill/>
          <a:ln w="9525">
            <a:noFill/>
            <a:miter lim="800000"/>
            <a:headEnd/>
            <a:tailEnd/>
          </a:ln>
        </p:spPr>
      </p:pic>
      <p:pic>
        <p:nvPicPr>
          <p:cNvPr id="8" name="Picture 7">
            <a:extLst>
              <a:ext uri="{FF2B5EF4-FFF2-40B4-BE49-F238E27FC236}">
                <a16:creationId xmlns:a16="http://schemas.microsoft.com/office/drawing/2014/main" id="{53530004-1CE4-6223-C28C-6134920B54E8}"/>
              </a:ext>
            </a:extLst>
          </p:cNvPr>
          <p:cNvPicPr>
            <a:picLocks noChangeAspect="1"/>
          </p:cNvPicPr>
          <p:nvPr userDrawn="1"/>
        </p:nvPicPr>
        <p:blipFill>
          <a:blip r:embed="rId3"/>
          <a:stretch>
            <a:fillRect/>
          </a:stretch>
        </p:blipFill>
        <p:spPr>
          <a:xfrm>
            <a:off x="4312622" y="6356351"/>
            <a:ext cx="518755" cy="342868"/>
          </a:xfrm>
          <a:prstGeom prst="rect">
            <a:avLst/>
          </a:prstGeom>
        </p:spPr>
      </p:pic>
    </p:spTree>
    <p:extLst>
      <p:ext uri="{BB962C8B-B14F-4D97-AF65-F5344CB8AC3E}">
        <p14:creationId xmlns:p14="http://schemas.microsoft.com/office/powerpoint/2010/main" val="4110975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Date Placeholder 3"/>
          <p:cNvSpPr>
            <a:spLocks noGrp="1"/>
          </p:cNvSpPr>
          <p:nvPr>
            <p:ph type="dt" sz="half" idx="10"/>
          </p:nvPr>
        </p:nvSpPr>
        <p:spPr/>
        <p:txBody>
          <a:bodyPr/>
          <a:lstStyle>
            <a:lvl1pPr algn="ctr">
              <a:defRPr smtClean="0"/>
            </a:lvl1pPr>
          </a:lstStyle>
          <a:p>
            <a:pPr>
              <a:defRPr/>
            </a:pPr>
            <a:endParaRPr lang="de-DE" dirty="0"/>
          </a:p>
        </p:txBody>
      </p:sp>
      <p:sp>
        <p:nvSpPr>
          <p:cNvPr id="7" name="Footer Placeholder 4"/>
          <p:cNvSpPr>
            <a:spLocks noGrp="1"/>
          </p:cNvSpPr>
          <p:nvPr>
            <p:ph type="ftr" sz="quarter" idx="11"/>
          </p:nvPr>
        </p:nvSpPr>
        <p:spPr/>
        <p:txBody>
          <a:bodyPr/>
          <a:lstStyle>
            <a:lvl1pPr>
              <a:defRPr smtClean="0"/>
            </a:lvl1pPr>
          </a:lstStyle>
          <a:p>
            <a:pPr>
              <a:defRPr/>
            </a:pPr>
            <a:endParaRPr lang="de-DE"/>
          </a:p>
        </p:txBody>
      </p:sp>
    </p:spTree>
    <p:extLst>
      <p:ext uri="{BB962C8B-B14F-4D97-AF65-F5344CB8AC3E}">
        <p14:creationId xmlns:p14="http://schemas.microsoft.com/office/powerpoint/2010/main" val="246496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p:nvPr userDrawn="1"/>
        </p:nvPicPr>
        <p:blipFill>
          <a:blip r:embed="rId2"/>
          <a:srcRect r="56693" b="33638"/>
          <a:stretch>
            <a:fillRect/>
          </a:stretch>
        </p:blipFill>
        <p:spPr bwMode="auto">
          <a:xfrm>
            <a:off x="4077325" y="222422"/>
            <a:ext cx="404060" cy="446868"/>
          </a:xfrm>
          <a:prstGeom prst="rect">
            <a:avLst/>
          </a:prstGeom>
          <a:noFill/>
          <a:ln w="9525">
            <a:noFill/>
            <a:miter lim="800000"/>
            <a:headEnd/>
            <a:tailEnd/>
          </a:ln>
          <a:scene3d>
            <a:camera prst="orthographicFront"/>
            <a:lightRig rig="threePt" dir="t"/>
          </a:scene3d>
          <a:sp3d>
            <a:bevelB w="241300"/>
          </a:sp3d>
        </p:spPr>
      </p:pic>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Date Placeholder 3"/>
          <p:cNvSpPr>
            <a:spLocks noGrp="1"/>
          </p:cNvSpPr>
          <p:nvPr>
            <p:ph type="dt" sz="half" idx="10"/>
          </p:nvPr>
        </p:nvSpPr>
        <p:spPr/>
        <p:txBody>
          <a:bodyPr/>
          <a:lstStyle>
            <a:lvl1pPr>
              <a:defRPr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p:txBody>
          <a:bodyPr/>
          <a:lstStyle>
            <a:lvl1pPr>
              <a:defRPr smtClean="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a:xfrm>
            <a:off x="7207707" y="0"/>
            <a:ext cx="1684020" cy="669290"/>
          </a:xfrm>
          <a:prstGeom prst="rect">
            <a:avLst/>
          </a:prstGeom>
        </p:spPr>
      </p:pic>
      <p:pic>
        <p:nvPicPr>
          <p:cNvPr id="10" name="Picture 9" descr="C:\Users\y.docheva\AppData\Local\Microsoft\Windows\INetCache\Content.Word\EU2018BG_horizontal_Page_2.jpg"/>
          <p:cNvPicPr/>
          <p:nvPr userDrawn="1"/>
        </p:nvPicPr>
        <p:blipFill rotWithShape="1">
          <a:blip r:embed="rId4" cstate="print">
            <a:extLst>
              <a:ext uri="{28A0092B-C50C-407E-A947-70E740481C1C}">
                <a14:useLocalDpi xmlns:a14="http://schemas.microsoft.com/office/drawing/2010/main" val="0"/>
              </a:ext>
            </a:extLst>
          </a:blip>
          <a:srcRect l="12691" t="24811" r="17652" b="36845"/>
          <a:stretch/>
        </p:blipFill>
        <p:spPr bwMode="auto">
          <a:xfrm>
            <a:off x="217733" y="153673"/>
            <a:ext cx="1783080" cy="654050"/>
          </a:xfrm>
          <a:prstGeom prst="rect">
            <a:avLst/>
          </a:prstGeom>
          <a:noFill/>
          <a:ln>
            <a:noFill/>
          </a:ln>
          <a:extLst>
            <a:ext uri="{53640926-AAD7-44D8-BBD7-CCE9431645EC}">
              <a14:shadowObscured xmlns:a14="http://schemas.microsoft.com/office/drawing/2010/main"/>
            </a:ext>
          </a:extLst>
        </p:spPr>
      </p:pic>
      <p:pic>
        <p:nvPicPr>
          <p:cNvPr id="1028" name="Picture 159" descr="logo_1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7223" y="6190182"/>
            <a:ext cx="650788" cy="6059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60" descr="logo_ce-en-rvb-h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37254" y="6190182"/>
            <a:ext cx="864458" cy="6018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61" descr="eif-logo-basic-rgb"/>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815268" y="6282891"/>
            <a:ext cx="8191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62" descr="EIB_EU_SLOGAN_B_English_RVB_7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768281" y="6251452"/>
            <a:ext cx="1065125" cy="4678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userDrawn="1"/>
        </p:nvSpPr>
        <p:spPr bwMode="auto">
          <a:xfrm>
            <a:off x="457200" y="30729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1pPr>
            <a:lvl2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2pPr>
            <a:lvl3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3pPr>
            <a:lvl4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4pPr>
            <a:lvl5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5pPr>
            <a:lvl6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6pPr>
            <a:lvl7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7pPr>
            <a:lvl8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8pPr>
            <a:lvl9pPr eaLnBrk="0" fontAlgn="base" hangingPunct="0">
              <a:spcBef>
                <a:spcPct val="0"/>
              </a:spcBef>
              <a:spcAft>
                <a:spcPct val="0"/>
              </a:spcAft>
              <a:tabLst>
                <a:tab pos="2986088" algn="ctr"/>
                <a:tab pos="5715000" algn="r"/>
                <a:tab pos="59721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86088" algn="ctr"/>
                <a:tab pos="5715000" algn="r"/>
                <a:tab pos="5972175" algn="r"/>
              </a:tabLst>
              <a:defRPr/>
            </a:pPr>
            <a:r>
              <a:rPr kumimoji="0" lang="fr-CH" altLang="en-US" sz="1100" b="0" i="0" u="none" strike="noStrike" kern="1200" cap="none" spc="0" normalizeH="0" baseline="0" noProof="0">
                <a:ln>
                  <a:noFill/>
                </a:ln>
                <a:solidFill>
                  <a:srgbClr val="AEAAAA"/>
                </a:solidFill>
                <a:effectLst/>
                <a:uLnTx/>
                <a:uFillTx/>
                <a:latin typeface="Calibri" panose="020F0502020204030204" pitchFamily="34" charset="0"/>
                <a:ea typeface="Calibri" panose="020F0502020204030204" pitchFamily="34" charset="0"/>
                <a:cs typeface="Times New Roman" panose="02020603050405020304" pitchFamily="18" charset="0"/>
              </a:rPr>
              <a:t>1</a:t>
            </a:r>
            <a:endParaRPr kumimoji="0" lang="en-US" altLang="en-US" sz="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2986088" algn="ctr"/>
                <a:tab pos="5715000" algn="r"/>
                <a:tab pos="5972175" algn="r"/>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6"/>
          <p:cNvSpPr>
            <a:spLocks noChangeArrowheads="1"/>
          </p:cNvSpPr>
          <p:nvPr userDrawn="1"/>
        </p:nvSpPr>
        <p:spPr bwMode="auto">
          <a:xfrm>
            <a:off x="457200" y="40445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H" alt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CH"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7"/>
          <p:cNvSpPr>
            <a:spLocks noChangeArrowheads="1"/>
          </p:cNvSpPr>
          <p:nvPr userDrawn="1"/>
        </p:nvSpPr>
        <p:spPr bwMode="auto">
          <a:xfrm>
            <a:off x="457200" y="45684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H" alt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CH"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8"/>
          <p:cNvSpPr>
            <a:spLocks noChangeArrowheads="1"/>
          </p:cNvSpPr>
          <p:nvPr userDrawn="1"/>
        </p:nvSpPr>
        <p:spPr bwMode="auto">
          <a:xfrm>
            <a:off x="457200" y="50065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H" alt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CH"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Rectangle 9"/>
          <p:cNvSpPr>
            <a:spLocks noChangeArrowheads="1"/>
          </p:cNvSpPr>
          <p:nvPr userDrawn="1"/>
        </p:nvSpPr>
        <p:spPr bwMode="auto">
          <a:xfrm>
            <a:off x="457200" y="54542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26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DB17FC-8584-4488-BA3D-FD79D3BA5852}" type="datetimeFigureOut">
              <a:rPr lang="en-US" smtClean="0">
                <a:solidFill>
                  <a:prstClr val="black">
                    <a:tint val="75000"/>
                  </a:prstClr>
                </a:solidFill>
              </a:rPr>
              <a:pPr/>
              <a:t>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161E00-1874-497C-8CE3-03EEFA16BD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36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B17FC-8584-4488-BA3D-FD79D3BA5852}" type="datetimeFigureOut">
              <a:rPr lang="en-US" smtClean="0">
                <a:solidFill>
                  <a:prstClr val="black">
                    <a:tint val="75000"/>
                  </a:prstClr>
                </a:solidFill>
              </a:rPr>
              <a:pPr/>
              <a:t>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161E00-1874-497C-8CE3-03EEFA16BD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855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B17FC-8584-4488-BA3D-FD79D3BA5852}" type="datetimeFigureOut">
              <a:rPr lang="en-US" smtClean="0">
                <a:solidFill>
                  <a:prstClr val="black">
                    <a:tint val="75000"/>
                  </a:prstClr>
                </a:solidFill>
              </a:rPr>
              <a:pPr/>
              <a:t>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161E00-1874-497C-8CE3-03EEFA16BD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75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DB17FC-8584-4488-BA3D-FD79D3BA5852}" type="datetimeFigureOut">
              <a:rPr lang="en-US" smtClean="0">
                <a:solidFill>
                  <a:prstClr val="black">
                    <a:tint val="75000"/>
                  </a:prstClr>
                </a:solidFill>
              </a:rPr>
              <a:pPr/>
              <a:t>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161E00-1874-497C-8CE3-03EEFA16BD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493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DB17FC-8584-4488-BA3D-FD79D3BA5852}" type="datetimeFigureOut">
              <a:rPr lang="en-US" smtClean="0">
                <a:solidFill>
                  <a:prstClr val="black">
                    <a:tint val="75000"/>
                  </a:prstClr>
                </a:solidFill>
              </a:rPr>
              <a:pPr/>
              <a:t>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161E00-1874-497C-8CE3-03EEFA16BD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2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CC8702-2B04-4C64-96F0-32B8096702AB}" type="datetimeFigureOut">
              <a:rPr lang="en-US" smtClean="0"/>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7069-F84A-4415-934F-AA2E2A2A17C7}" type="slidenum">
              <a:rPr lang="en-US" smtClean="0"/>
              <a:t>‹#›</a:t>
            </a:fld>
            <a:endParaRPr lang="en-US"/>
          </a:p>
        </p:txBody>
      </p:sp>
    </p:spTree>
    <p:extLst>
      <p:ext uri="{BB962C8B-B14F-4D97-AF65-F5344CB8AC3E}">
        <p14:creationId xmlns:p14="http://schemas.microsoft.com/office/powerpoint/2010/main" val="4211772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DB17FC-8584-4488-BA3D-FD79D3BA5852}" type="datetimeFigureOut">
              <a:rPr lang="en-US" smtClean="0">
                <a:solidFill>
                  <a:prstClr val="black">
                    <a:tint val="75000"/>
                  </a:prstClr>
                </a:solidFill>
              </a:rPr>
              <a:pPr/>
              <a:t>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161E00-1874-497C-8CE3-03EEFA16BD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414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B17FC-8584-4488-BA3D-FD79D3BA5852}" type="datetimeFigureOut">
              <a:rPr lang="en-US" smtClean="0">
                <a:solidFill>
                  <a:prstClr val="black">
                    <a:tint val="75000"/>
                  </a:prstClr>
                </a:solidFill>
              </a:rPr>
              <a:pPr/>
              <a:t>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161E00-1874-497C-8CE3-03EEFA16BD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524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DB17FC-8584-4488-BA3D-FD79D3BA5852}" type="datetimeFigureOut">
              <a:rPr lang="en-US" smtClean="0">
                <a:solidFill>
                  <a:prstClr val="black">
                    <a:tint val="75000"/>
                  </a:prstClr>
                </a:solidFill>
              </a:rPr>
              <a:pPr/>
              <a:t>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161E00-1874-497C-8CE3-03EEFA16BD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93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DB17FC-8584-4488-BA3D-FD79D3BA5852}" type="datetimeFigureOut">
              <a:rPr lang="en-US" smtClean="0">
                <a:solidFill>
                  <a:prstClr val="black">
                    <a:tint val="75000"/>
                  </a:prstClr>
                </a:solidFill>
              </a:rPr>
              <a:pPr/>
              <a:t>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161E00-1874-497C-8CE3-03EEFA16BD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733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B17FC-8584-4488-BA3D-FD79D3BA5852}" type="datetimeFigureOut">
              <a:rPr lang="en-US" smtClean="0">
                <a:solidFill>
                  <a:prstClr val="black">
                    <a:tint val="75000"/>
                  </a:prstClr>
                </a:solidFill>
              </a:rPr>
              <a:pPr/>
              <a:t>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161E00-1874-497C-8CE3-03EEFA16BD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0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B17FC-8584-4488-BA3D-FD79D3BA5852}" type="datetimeFigureOut">
              <a:rPr lang="en-US" smtClean="0">
                <a:solidFill>
                  <a:prstClr val="black">
                    <a:tint val="75000"/>
                  </a:prstClr>
                </a:solidFill>
              </a:rPr>
              <a:pPr/>
              <a:t>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161E00-1874-497C-8CE3-03EEFA16BD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15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CC8702-2B04-4C64-96F0-32B8096702AB}" type="datetimeFigureOut">
              <a:rPr lang="en-US" smtClean="0"/>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7069-F84A-4415-934F-AA2E2A2A17C7}" type="slidenum">
              <a:rPr lang="en-US" smtClean="0"/>
              <a:t>‹#›</a:t>
            </a:fld>
            <a:endParaRPr lang="en-US"/>
          </a:p>
        </p:txBody>
      </p:sp>
    </p:spTree>
    <p:extLst>
      <p:ext uri="{BB962C8B-B14F-4D97-AF65-F5344CB8AC3E}">
        <p14:creationId xmlns:p14="http://schemas.microsoft.com/office/powerpoint/2010/main" val="410094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CC8702-2B04-4C64-96F0-32B8096702AB}" type="datetimeFigureOut">
              <a:rPr lang="en-US" smtClean="0"/>
              <a:t>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A7069-F84A-4415-934F-AA2E2A2A17C7}" type="slidenum">
              <a:rPr lang="en-US" smtClean="0"/>
              <a:t>‹#›</a:t>
            </a:fld>
            <a:endParaRPr lang="en-US"/>
          </a:p>
        </p:txBody>
      </p:sp>
    </p:spTree>
    <p:extLst>
      <p:ext uri="{BB962C8B-B14F-4D97-AF65-F5344CB8AC3E}">
        <p14:creationId xmlns:p14="http://schemas.microsoft.com/office/powerpoint/2010/main" val="31657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CC8702-2B04-4C64-96F0-32B8096702AB}" type="datetimeFigureOut">
              <a:rPr lang="en-US" smtClean="0"/>
              <a:t>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AA7069-F84A-4415-934F-AA2E2A2A17C7}" type="slidenum">
              <a:rPr lang="en-US" smtClean="0"/>
              <a:t>‹#›</a:t>
            </a:fld>
            <a:endParaRPr lang="en-US"/>
          </a:p>
        </p:txBody>
      </p:sp>
    </p:spTree>
    <p:extLst>
      <p:ext uri="{BB962C8B-B14F-4D97-AF65-F5344CB8AC3E}">
        <p14:creationId xmlns:p14="http://schemas.microsoft.com/office/powerpoint/2010/main" val="313728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CC8702-2B04-4C64-96F0-32B8096702AB}" type="datetimeFigureOut">
              <a:rPr lang="en-US" smtClean="0"/>
              <a:t>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AA7069-F84A-4415-934F-AA2E2A2A17C7}" type="slidenum">
              <a:rPr lang="en-US" smtClean="0"/>
              <a:t>‹#›</a:t>
            </a:fld>
            <a:endParaRPr lang="en-US"/>
          </a:p>
        </p:txBody>
      </p:sp>
    </p:spTree>
    <p:extLst>
      <p:ext uri="{BB962C8B-B14F-4D97-AF65-F5344CB8AC3E}">
        <p14:creationId xmlns:p14="http://schemas.microsoft.com/office/powerpoint/2010/main" val="69308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C8702-2B04-4C64-96F0-32B8096702AB}" type="datetimeFigureOut">
              <a:rPr lang="en-US" smtClean="0"/>
              <a:t>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AA7069-F84A-4415-934F-AA2E2A2A17C7}" type="slidenum">
              <a:rPr lang="en-US" smtClean="0"/>
              <a:t>‹#›</a:t>
            </a:fld>
            <a:endParaRPr lang="en-US"/>
          </a:p>
        </p:txBody>
      </p:sp>
    </p:spTree>
    <p:extLst>
      <p:ext uri="{BB962C8B-B14F-4D97-AF65-F5344CB8AC3E}">
        <p14:creationId xmlns:p14="http://schemas.microsoft.com/office/powerpoint/2010/main" val="340180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CC8702-2B04-4C64-96F0-32B8096702AB}" type="datetimeFigureOut">
              <a:rPr lang="en-US" smtClean="0"/>
              <a:t>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A7069-F84A-4415-934F-AA2E2A2A17C7}" type="slidenum">
              <a:rPr lang="en-US" smtClean="0"/>
              <a:t>‹#›</a:t>
            </a:fld>
            <a:endParaRPr lang="en-US"/>
          </a:p>
        </p:txBody>
      </p:sp>
    </p:spTree>
    <p:extLst>
      <p:ext uri="{BB962C8B-B14F-4D97-AF65-F5344CB8AC3E}">
        <p14:creationId xmlns:p14="http://schemas.microsoft.com/office/powerpoint/2010/main" val="23243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CC8702-2B04-4C64-96F0-32B8096702AB}" type="datetimeFigureOut">
              <a:rPr lang="en-US" smtClean="0"/>
              <a:t>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A7069-F84A-4415-934F-AA2E2A2A17C7}" type="slidenum">
              <a:rPr lang="en-US" smtClean="0"/>
              <a:t>‹#›</a:t>
            </a:fld>
            <a:endParaRPr lang="en-US"/>
          </a:p>
        </p:txBody>
      </p:sp>
    </p:spTree>
    <p:extLst>
      <p:ext uri="{BB962C8B-B14F-4D97-AF65-F5344CB8AC3E}">
        <p14:creationId xmlns:p14="http://schemas.microsoft.com/office/powerpoint/2010/main" val="378263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8702-2B04-4C64-96F0-32B8096702AB}" type="datetimeFigureOut">
              <a:rPr lang="en-US" smtClean="0"/>
              <a:t>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A7069-F84A-4415-934F-AA2E2A2A17C7}" type="slidenum">
              <a:rPr lang="en-US" smtClean="0"/>
              <a:t>‹#›</a:t>
            </a:fld>
            <a:endParaRPr lang="en-US"/>
          </a:p>
        </p:txBody>
      </p:sp>
      <p:pic>
        <p:nvPicPr>
          <p:cNvPr id="7" name="Picture 9" descr="stw_01">
            <a:extLst>
              <a:ext uri="{FF2B5EF4-FFF2-40B4-BE49-F238E27FC236}">
                <a16:creationId xmlns:a16="http://schemas.microsoft.com/office/drawing/2014/main" id="{74B9000B-FE18-F831-1516-D175C26018F0}"/>
              </a:ext>
            </a:extLst>
          </p:cNvPr>
          <p:cNvPicPr>
            <a:picLocks noChangeAspect="1" noChangeArrowheads="1"/>
          </p:cNvPicPr>
          <p:nvPr userDrawn="1"/>
        </p:nvPicPr>
        <p:blipFill>
          <a:blip r:embed="rId15" cstate="print"/>
          <a:srcRect/>
          <a:stretch>
            <a:fillRect/>
          </a:stretch>
        </p:blipFill>
        <p:spPr bwMode="auto">
          <a:xfrm>
            <a:off x="5669279" y="6356351"/>
            <a:ext cx="365727" cy="382631"/>
          </a:xfrm>
          <a:prstGeom prst="rect">
            <a:avLst/>
          </a:prstGeom>
          <a:noFill/>
          <a:ln w="9525">
            <a:noFill/>
            <a:miter lim="800000"/>
            <a:headEnd/>
            <a:tailEnd/>
          </a:ln>
        </p:spPr>
      </p:pic>
      <p:pic>
        <p:nvPicPr>
          <p:cNvPr id="8" name="Picture 7">
            <a:extLst>
              <a:ext uri="{FF2B5EF4-FFF2-40B4-BE49-F238E27FC236}">
                <a16:creationId xmlns:a16="http://schemas.microsoft.com/office/drawing/2014/main" id="{28372C43-8BC8-D895-5DB3-20FDA1F0BA4E}"/>
              </a:ext>
            </a:extLst>
          </p:cNvPr>
          <p:cNvPicPr>
            <a:picLocks noChangeAspect="1"/>
          </p:cNvPicPr>
          <p:nvPr userDrawn="1"/>
        </p:nvPicPr>
        <p:blipFill>
          <a:blip r:embed="rId16"/>
          <a:stretch>
            <a:fillRect/>
          </a:stretch>
        </p:blipFill>
        <p:spPr>
          <a:xfrm>
            <a:off x="4312622" y="6356351"/>
            <a:ext cx="518755" cy="342868"/>
          </a:xfrm>
          <a:prstGeom prst="rect">
            <a:avLst/>
          </a:prstGeom>
        </p:spPr>
      </p:pic>
    </p:spTree>
    <p:extLst>
      <p:ext uri="{BB962C8B-B14F-4D97-AF65-F5344CB8AC3E}">
        <p14:creationId xmlns:p14="http://schemas.microsoft.com/office/powerpoint/2010/main" val="17867840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CC8702-2B04-4C64-96F0-32B8096702A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AA7069-F84A-4415-934F-AA2E2A2A1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021102"/>
      </p:ext>
    </p:extLst>
  </p:cSld>
  <p:clrMap bg1="lt1" tx1="dk1" bg2="lt2" tx2="dk2" accent1="accent1" accent2="accent2" accent3="accent3" accent4="accent4" accent5="accent5" accent6="accent6" hlink="hlink" folHlink="folHlink"/>
  <p:sldLayoutIdLst>
    <p:sldLayoutId id="21474839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13DB17FC-8584-4488-BA3D-FD79D3BA5852}" type="datetimeFigureOut">
              <a:rPr lang="en-US" smtClean="0">
                <a:solidFill>
                  <a:prstClr val="black">
                    <a:tint val="75000"/>
                  </a:prstClr>
                </a:solidFill>
                <a:latin typeface="Verdana" pitchFamily="34" charset="0"/>
              </a:rPr>
              <a:pPr fontAlgn="base">
                <a:spcBef>
                  <a:spcPct val="0"/>
                </a:spcBef>
                <a:spcAft>
                  <a:spcPct val="0"/>
                </a:spcAft>
              </a:pPr>
              <a:t>5/20/25</a:t>
            </a:fld>
            <a:endParaRPr lang="en-US">
              <a:solidFill>
                <a:prstClr val="black">
                  <a:tint val="75000"/>
                </a:prstClr>
              </a:solidFill>
              <a:latin typeface="Verdana"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Verdana"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78161E00-1874-497C-8CE3-03EEFA16BD07}" type="slidenum">
              <a:rPr lang="en-US" smtClean="0">
                <a:solidFill>
                  <a:prstClr val="black">
                    <a:tint val="75000"/>
                  </a:prstClr>
                </a:solidFill>
                <a:latin typeface="Verdana" pitchFamily="34" charset="0"/>
              </a:rPr>
              <a:pPr fontAlgn="base">
                <a:spcBef>
                  <a:spcPct val="0"/>
                </a:spcBef>
                <a:spcAft>
                  <a:spcPct val="0"/>
                </a:spcAft>
              </a:pPr>
              <a:t>‹#›</a:t>
            </a:fld>
            <a:endParaRPr lang="en-US">
              <a:solidFill>
                <a:prstClr val="black">
                  <a:tint val="75000"/>
                </a:prstClr>
              </a:solidFill>
              <a:latin typeface="Verdana" pitchFamily="34" charset="0"/>
            </a:endParaRPr>
          </a:p>
        </p:txBody>
      </p:sp>
    </p:spTree>
    <p:extLst>
      <p:ext uri="{BB962C8B-B14F-4D97-AF65-F5344CB8AC3E}">
        <p14:creationId xmlns:p14="http://schemas.microsoft.com/office/powerpoint/2010/main" val="153783585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bwMode="auto">
          <a:xfrm>
            <a:off x="1600278" y="5671554"/>
            <a:ext cx="6172200" cy="5006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buFontTx/>
              <a:buNone/>
            </a:pPr>
            <a:r>
              <a:rPr lang="en-US" altLang="en-US" sz="1200" dirty="0"/>
              <a:t>Kostadin Kostadinov</a:t>
            </a:r>
          </a:p>
          <a:p>
            <a:pPr algn="ctr" eaLnBrk="1" hangingPunct="1">
              <a:buFontTx/>
              <a:buNone/>
            </a:pPr>
            <a:r>
              <a:rPr lang="en-US" altLang="en-US" sz="1200" dirty="0"/>
              <a:t>GIS-TransferCenter Foundation</a:t>
            </a:r>
            <a:endParaRPr lang="bg-BG" altLang="en-US" sz="1200" dirty="0"/>
          </a:p>
          <a:p>
            <a:pPr algn="ctr" eaLnBrk="1" hangingPunct="1">
              <a:buFontTx/>
              <a:buNone/>
            </a:pPr>
            <a:endParaRPr lang="bg-BG" altLang="en-US" sz="1200" dirty="0"/>
          </a:p>
          <a:p>
            <a:pPr algn="ctr" eaLnBrk="1" hangingPunct="1">
              <a:buFontTx/>
              <a:buNone/>
            </a:pPr>
            <a:r>
              <a:rPr lang="en-US" altLang="en-US" sz="1200" dirty="0"/>
              <a:t> </a:t>
            </a:r>
          </a:p>
        </p:txBody>
      </p:sp>
      <p:sp>
        <p:nvSpPr>
          <p:cNvPr id="3074" name="Rectangle 2"/>
          <p:cNvSpPr>
            <a:spLocks noGrp="1" noChangeArrowheads="1"/>
          </p:cNvSpPr>
          <p:nvPr>
            <p:ph type="title" idx="4294967295"/>
          </p:nvPr>
        </p:nvSpPr>
        <p:spPr bwMode="auto">
          <a:xfrm>
            <a:off x="432263" y="1114796"/>
            <a:ext cx="8525859" cy="6917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lvl="0" algn="ctr"/>
            <a:r>
              <a:rPr lang="en-US" sz="2200" b="1" cap="all" dirty="0"/>
              <a:t>CALLENGES to EC, </a:t>
            </a:r>
            <a:r>
              <a:rPr lang="en-GB" sz="2200" b="1" cap="all" dirty="0"/>
              <a:t>National and regional policies related to</a:t>
            </a:r>
            <a:br>
              <a:rPr lang="en-GB" sz="2200" b="1" cap="all" dirty="0"/>
            </a:br>
            <a:r>
              <a:rPr lang="en-GB" sz="2200" b="1" cap="all" dirty="0"/>
              <a:t> open science, OPEN INNOVATION</a:t>
            </a:r>
            <a:r>
              <a:rPr lang="en-US" sz="2000" b="1" cap="all" dirty="0"/>
              <a:t>, OPEN TO THE WORLD</a:t>
            </a:r>
            <a:br>
              <a:rPr lang="en-US" sz="2000" b="1" cap="all" dirty="0"/>
            </a:br>
            <a:r>
              <a:rPr lang="lt-LT" sz="2000" dirty="0"/>
              <a:t> </a:t>
            </a:r>
            <a:br>
              <a:rPr lang="bg-BG" sz="2000" dirty="0"/>
            </a:br>
            <a:br>
              <a:rPr lang="ru-RU" altLang="en-US" sz="2400" b="1" dirty="0">
                <a:solidFill>
                  <a:schemeClr val="accent1">
                    <a:lumMod val="50000"/>
                  </a:schemeClr>
                </a:solidFill>
              </a:rPr>
            </a:br>
            <a:br>
              <a:rPr lang="bg-BG" altLang="en-US" sz="2400" b="1" dirty="0">
                <a:solidFill>
                  <a:schemeClr val="accent1">
                    <a:lumMod val="50000"/>
                  </a:schemeClr>
                </a:solidFill>
              </a:rPr>
            </a:br>
            <a:br>
              <a:rPr lang="bg-BG" altLang="en-US" sz="2400" b="1" dirty="0">
                <a:solidFill>
                  <a:schemeClr val="accent1">
                    <a:lumMod val="50000"/>
                  </a:schemeClr>
                </a:solidFill>
              </a:rPr>
            </a:br>
            <a:endParaRPr lang="en-US" altLang="en-US" sz="2400" b="1" dirty="0">
              <a:solidFill>
                <a:schemeClr val="accent1">
                  <a:lumMod val="50000"/>
                </a:schemeClr>
              </a:solidFill>
            </a:endParaRPr>
          </a:p>
        </p:txBody>
      </p:sp>
      <p:pic>
        <p:nvPicPr>
          <p:cNvPr id="2" name="Picture 1"/>
          <p:cNvPicPr>
            <a:picLocks noChangeAspect="1"/>
          </p:cNvPicPr>
          <p:nvPr/>
        </p:nvPicPr>
        <p:blipFill rotWithShape="1">
          <a:blip r:embed="rId2"/>
          <a:srcRect l="1339" r="17569"/>
          <a:stretch/>
        </p:blipFill>
        <p:spPr>
          <a:xfrm>
            <a:off x="2141620" y="2698373"/>
            <a:ext cx="4860759" cy="2081304"/>
          </a:xfrm>
          <a:prstGeom prst="rect">
            <a:avLst/>
          </a:prstGeom>
        </p:spPr>
      </p:pic>
    </p:spTree>
    <p:extLst>
      <p:ext uri="{BB962C8B-B14F-4D97-AF65-F5344CB8AC3E}">
        <p14:creationId xmlns:p14="http://schemas.microsoft.com/office/powerpoint/2010/main" val="250434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289932" y="860204"/>
            <a:ext cx="8664497" cy="5295269"/>
          </a:xfrm>
          <a:ln>
            <a:miter lim="800000"/>
            <a:headEnd/>
            <a:tailEnd/>
          </a:ln>
        </p:spPr>
        <p:txBody>
          <a:bodyPr vert="horz" wrap="square" lIns="69056" tIns="34529" rIns="69056" bIns="34529" numCol="1" rtlCol="0" anchor="t" anchorCtr="0" compatLnSpc="1">
            <a:prstTxWarp prst="textNoShape">
              <a:avLst/>
            </a:prstTxWarp>
            <a:noAutofit/>
          </a:bodyPr>
          <a:lstStyle/>
          <a:p>
            <a:pPr>
              <a:lnSpc>
                <a:spcPct val="125000"/>
              </a:lnSpc>
              <a:spcBef>
                <a:spcPts val="0"/>
              </a:spcBef>
              <a:defRPr/>
            </a:pPr>
            <a:r>
              <a:rPr lang="en-US" sz="2000" dirty="0">
                <a:solidFill>
                  <a:schemeClr val="accent1">
                    <a:lumMod val="50000"/>
                  </a:schemeClr>
                </a:solidFill>
              </a:rPr>
              <a:t>OPEN INNOVATION</a:t>
            </a:r>
          </a:p>
          <a:p>
            <a:pPr marL="0" indent="0">
              <a:lnSpc>
                <a:spcPct val="100000"/>
              </a:lnSpc>
              <a:spcBef>
                <a:spcPts val="450"/>
              </a:spcBef>
              <a:buNone/>
              <a:defRPr/>
            </a:pPr>
            <a:r>
              <a:rPr lang="en-US" sz="2000" dirty="0">
                <a:solidFill>
                  <a:schemeClr val="bg1">
                    <a:lumMod val="65000"/>
                  </a:schemeClr>
                </a:solidFill>
              </a:rPr>
              <a:t>Focusing on the type definition as "a distributed innovation process based on </a:t>
            </a:r>
            <a:r>
              <a:rPr lang="en-US" sz="2000" b="1" dirty="0">
                <a:solidFill>
                  <a:schemeClr val="bg1">
                    <a:lumMod val="65000"/>
                  </a:schemeClr>
                </a:solidFill>
              </a:rPr>
              <a:t>purposively managed knowledge flows</a:t>
            </a:r>
            <a:r>
              <a:rPr lang="en-US" sz="2000" dirty="0">
                <a:solidFill>
                  <a:schemeClr val="bg1">
                    <a:lumMod val="65000"/>
                  </a:schemeClr>
                </a:solidFill>
              </a:rPr>
              <a:t> across organizational boundaries, using pecuniary and non-pecuniary mechanisms in line with the organization's business model we can define the following challenges</a:t>
            </a:r>
            <a:r>
              <a:rPr lang="bg-BG" sz="2000" dirty="0">
                <a:solidFill>
                  <a:schemeClr val="bg1">
                    <a:lumMod val="65000"/>
                  </a:schemeClr>
                </a:solidFill>
              </a:rPr>
              <a:t>:</a:t>
            </a:r>
            <a:r>
              <a:rPr lang="en-US" sz="2000" dirty="0">
                <a:solidFill>
                  <a:schemeClr val="bg1">
                    <a:lumMod val="65000"/>
                  </a:schemeClr>
                </a:solidFill>
              </a:rPr>
              <a:t> </a:t>
            </a:r>
          </a:p>
          <a:p>
            <a:pPr>
              <a:lnSpc>
                <a:spcPct val="150000"/>
              </a:lnSpc>
              <a:spcBef>
                <a:spcPts val="450"/>
              </a:spcBef>
              <a:buFontTx/>
              <a:buChar char="-"/>
              <a:defRPr/>
            </a:pPr>
            <a:r>
              <a:rPr lang="en-US" sz="2000" b="1" dirty="0">
                <a:solidFill>
                  <a:schemeClr val="accent1">
                    <a:lumMod val="50000"/>
                  </a:schemeClr>
                </a:solidFill>
              </a:rPr>
              <a:t>2. Better exploiting of the existing approaches </a:t>
            </a:r>
            <a:r>
              <a:rPr lang="en-US" sz="2000" dirty="0">
                <a:solidFill>
                  <a:schemeClr val="accent1">
                    <a:lumMod val="50000"/>
                  </a:schemeClr>
                </a:solidFill>
              </a:rPr>
              <a:t>such as JTI, JU, national or international research missions &amp; research programs that respond to the needs and challenges of society. </a:t>
            </a:r>
          </a:p>
          <a:p>
            <a:pPr marL="982663" indent="180975">
              <a:lnSpc>
                <a:spcPct val="150000"/>
              </a:lnSpc>
              <a:spcBef>
                <a:spcPts val="450"/>
              </a:spcBef>
              <a:buFontTx/>
              <a:buChar char="-"/>
              <a:defRPr/>
            </a:pPr>
            <a:r>
              <a:rPr lang="en-US" sz="2000" dirty="0">
                <a:solidFill>
                  <a:schemeClr val="accent1">
                    <a:lumMod val="50000"/>
                  </a:schemeClr>
                </a:solidFill>
              </a:rPr>
              <a:t>ICT for science, education and security;</a:t>
            </a:r>
          </a:p>
          <a:p>
            <a:pPr marL="982663" indent="180975">
              <a:lnSpc>
                <a:spcPct val="150000"/>
              </a:lnSpc>
              <a:spcBef>
                <a:spcPts val="450"/>
              </a:spcBef>
              <a:buFontTx/>
              <a:buChar char="-"/>
              <a:defRPr/>
            </a:pPr>
            <a:r>
              <a:rPr lang="en-US" sz="2000" dirty="0">
                <a:solidFill>
                  <a:schemeClr val="accent1">
                    <a:lumMod val="50000"/>
                  </a:schemeClr>
                </a:solidFill>
              </a:rPr>
              <a:t>Hydrogen fuel cells and electrical mobility; </a:t>
            </a:r>
          </a:p>
          <a:p>
            <a:pPr marL="982663" indent="180975">
              <a:lnSpc>
                <a:spcPct val="150000"/>
              </a:lnSpc>
              <a:spcBef>
                <a:spcPts val="450"/>
              </a:spcBef>
              <a:buFontTx/>
              <a:buChar char="-"/>
              <a:defRPr/>
            </a:pPr>
            <a:r>
              <a:rPr lang="en-US" sz="2000" dirty="0">
                <a:solidFill>
                  <a:schemeClr val="accent1">
                    <a:lumMod val="50000"/>
                  </a:schemeClr>
                </a:solidFill>
              </a:rPr>
              <a:t>Personalized medicine etc.</a:t>
            </a:r>
            <a:r>
              <a:rPr lang="en-GB" sz="1800" dirty="0">
                <a:solidFill>
                  <a:srgbClr val="0F5494"/>
                </a:solidFill>
              </a:rPr>
              <a:t> </a:t>
            </a:r>
            <a:endParaRPr lang="en-US" sz="2000" dirty="0">
              <a:solidFill>
                <a:schemeClr val="accent1">
                  <a:lumMod val="50000"/>
                </a:schemeClr>
              </a:solidFill>
            </a:endParaRPr>
          </a:p>
        </p:txBody>
      </p:sp>
      <p:sp>
        <p:nvSpPr>
          <p:cNvPr id="409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858E09-CB3C-402D-A7DE-4CD770C776CB}" type="datetime1">
              <a:rPr lang="de-DE" altLang="en-US"/>
              <a:pPr eaLnBrk="1" hangingPunct="1"/>
              <a:t>20.05.25</a:t>
            </a:fld>
            <a:endParaRPr lang="de-DE" altLang="en-US"/>
          </a:p>
        </p:txBody>
      </p:sp>
    </p:spTree>
    <p:extLst>
      <p:ext uri="{BB962C8B-B14F-4D97-AF65-F5344CB8AC3E}">
        <p14:creationId xmlns:p14="http://schemas.microsoft.com/office/powerpoint/2010/main" val="14767967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2657"/>
            <a:ext cx="7028962" cy="605066"/>
          </a:xfrm>
        </p:spPr>
        <p:txBody>
          <a:bodyPr>
            <a:normAutofit/>
          </a:bodyPr>
          <a:lstStyle/>
          <a:p>
            <a:pPr algn="ctr"/>
            <a:r>
              <a:rPr lang="bg-BG" sz="2400" b="1" dirty="0"/>
              <a:t>Национални научни програми</a:t>
            </a:r>
            <a:endParaRPr lang="bg-BG" b="1" i="1" dirty="0"/>
          </a:p>
        </p:txBody>
      </p:sp>
      <p:sp>
        <p:nvSpPr>
          <p:cNvPr id="4" name="Slide Number Placeholder 3"/>
          <p:cNvSpPr>
            <a:spLocks noGrp="1"/>
          </p:cNvSpPr>
          <p:nvPr>
            <p:ph type="sldNum" sz="quarter" idx="12"/>
          </p:nvPr>
        </p:nvSpPr>
        <p:spPr/>
        <p:txBody>
          <a:bodyPr/>
          <a:lstStyle/>
          <a:p>
            <a:fld id="{9CD8D479-8942-46E8-A226-A4E01F7A105C}" type="slidenum">
              <a:rPr lang="en-US" smtClean="0"/>
              <a:t>11</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5/20/25</a:t>
            </a:fld>
            <a:endParaRPr lang="en-US" dirty="0"/>
          </a:p>
        </p:txBody>
      </p:sp>
      <p:sp>
        <p:nvSpPr>
          <p:cNvPr id="6" name="Footer Placeholder 5"/>
          <p:cNvSpPr>
            <a:spLocks noGrp="1"/>
          </p:cNvSpPr>
          <p:nvPr>
            <p:ph type="ftr" sz="quarter" idx="11"/>
          </p:nvPr>
        </p:nvSpPr>
        <p:spPr/>
        <p:txBody>
          <a:bodyPr/>
          <a:lstStyle/>
          <a:p>
            <a:r>
              <a:rPr lang="bg-BG" dirty="0"/>
              <a:t>Национални </a:t>
            </a:r>
            <a:r>
              <a:rPr lang="bg-BG" dirty="0" err="1"/>
              <a:t>науч</a:t>
            </a:r>
            <a:r>
              <a:rPr lang="en-US" dirty="0"/>
              <a:t>/</a:t>
            </a:r>
            <a:r>
              <a:rPr lang="bg-BG" dirty="0"/>
              <a:t>ни програми</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067159465"/>
              </p:ext>
            </p:extLst>
          </p:nvPr>
        </p:nvGraphicFramePr>
        <p:xfrm>
          <a:off x="263189" y="663123"/>
          <a:ext cx="8617621" cy="5551108"/>
        </p:xfrm>
        <a:graphic>
          <a:graphicData uri="http://schemas.openxmlformats.org/drawingml/2006/table">
            <a:tbl>
              <a:tblPr firstRow="1" bandRow="1">
                <a:tableStyleId>{B301B821-A1FF-4177-AEE7-76D212191A09}</a:tableStyleId>
              </a:tblPr>
              <a:tblGrid>
                <a:gridCol w="2346335">
                  <a:extLst>
                    <a:ext uri="{9D8B030D-6E8A-4147-A177-3AD203B41FA5}">
                      <a16:colId xmlns:a16="http://schemas.microsoft.com/office/drawing/2014/main" val="3196564771"/>
                    </a:ext>
                  </a:extLst>
                </a:gridCol>
                <a:gridCol w="926948">
                  <a:extLst>
                    <a:ext uri="{9D8B030D-6E8A-4147-A177-3AD203B41FA5}">
                      <a16:colId xmlns:a16="http://schemas.microsoft.com/office/drawing/2014/main" val="620462513"/>
                    </a:ext>
                  </a:extLst>
                </a:gridCol>
                <a:gridCol w="782112">
                  <a:extLst>
                    <a:ext uri="{9D8B030D-6E8A-4147-A177-3AD203B41FA5}">
                      <a16:colId xmlns:a16="http://schemas.microsoft.com/office/drawing/2014/main" val="237744780"/>
                    </a:ext>
                  </a:extLst>
                </a:gridCol>
                <a:gridCol w="782112">
                  <a:extLst>
                    <a:ext uri="{9D8B030D-6E8A-4147-A177-3AD203B41FA5}">
                      <a16:colId xmlns:a16="http://schemas.microsoft.com/office/drawing/2014/main" val="275628357"/>
                    </a:ext>
                  </a:extLst>
                </a:gridCol>
                <a:gridCol w="782112">
                  <a:extLst>
                    <a:ext uri="{9D8B030D-6E8A-4147-A177-3AD203B41FA5}">
                      <a16:colId xmlns:a16="http://schemas.microsoft.com/office/drawing/2014/main" val="2316152845"/>
                    </a:ext>
                  </a:extLst>
                </a:gridCol>
                <a:gridCol w="782112">
                  <a:extLst>
                    <a:ext uri="{9D8B030D-6E8A-4147-A177-3AD203B41FA5}">
                      <a16:colId xmlns:a16="http://schemas.microsoft.com/office/drawing/2014/main" val="4222217505"/>
                    </a:ext>
                  </a:extLst>
                </a:gridCol>
                <a:gridCol w="1107945">
                  <a:extLst>
                    <a:ext uri="{9D8B030D-6E8A-4147-A177-3AD203B41FA5}">
                      <a16:colId xmlns:a16="http://schemas.microsoft.com/office/drawing/2014/main" val="2340956956"/>
                    </a:ext>
                  </a:extLst>
                </a:gridCol>
                <a:gridCol w="1107945">
                  <a:extLst>
                    <a:ext uri="{9D8B030D-6E8A-4147-A177-3AD203B41FA5}">
                      <a16:colId xmlns:a16="http://schemas.microsoft.com/office/drawing/2014/main" val="944714911"/>
                    </a:ext>
                  </a:extLst>
                </a:gridCol>
              </a:tblGrid>
              <a:tr h="342424">
                <a:tc>
                  <a:txBody>
                    <a:bodyPr/>
                    <a:lstStyle/>
                    <a:p>
                      <a:pPr algn="ctr">
                        <a:lnSpc>
                          <a:spcPct val="107000"/>
                        </a:lnSpc>
                        <a:spcAft>
                          <a:spcPts val="0"/>
                        </a:spcAft>
                      </a:pPr>
                      <a:r>
                        <a:rPr lang="bg-BG" sz="1600" dirty="0">
                          <a:effectLst/>
                          <a:latin typeface="+mj-lt"/>
                        </a:rPr>
                        <a:t>Име на програмата</a:t>
                      </a:r>
                      <a:endParaRPr lang="en-US" sz="16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bg-BG" sz="1600" dirty="0">
                          <a:effectLst/>
                          <a:latin typeface="+mj-lt"/>
                        </a:rPr>
                        <a:t>Бюджет целия период</a:t>
                      </a:r>
                      <a:endParaRPr lang="en-US" sz="16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bg-BG" sz="1600" dirty="0">
                          <a:effectLst/>
                          <a:latin typeface="+mj-lt"/>
                        </a:rPr>
                        <a:t>2018</a:t>
                      </a:r>
                      <a:endParaRPr lang="en-US" sz="16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bg-BG" sz="1600" dirty="0">
                          <a:effectLst/>
                          <a:latin typeface="+mj-lt"/>
                        </a:rPr>
                        <a:t>2019</a:t>
                      </a:r>
                      <a:endParaRPr lang="en-US" sz="16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bg-BG" sz="1600" dirty="0">
                          <a:effectLst/>
                          <a:latin typeface="+mj-lt"/>
                        </a:rPr>
                        <a:t>2020</a:t>
                      </a:r>
                      <a:endParaRPr lang="en-US" sz="16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bg-BG" sz="1600" dirty="0">
                          <a:effectLst/>
                          <a:latin typeface="+mj-lt"/>
                        </a:rPr>
                        <a:t>2022</a:t>
                      </a:r>
                      <a:endParaRPr lang="en-US" sz="16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bg-BG" sz="1300" dirty="0">
                          <a:effectLst/>
                          <a:latin typeface="+mj-lt"/>
                        </a:rPr>
                        <a:t>Организации изпълнители</a:t>
                      </a:r>
                      <a:endParaRPr lang="en-US" sz="13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bg-BG" sz="1600" dirty="0">
                          <a:effectLst/>
                          <a:latin typeface="+mj-lt"/>
                        </a:rPr>
                        <a:t>М-во поръчител</a:t>
                      </a:r>
                      <a:endParaRPr lang="en-US" sz="1600" dirty="0">
                        <a:effectLst/>
                        <a:latin typeface="+mj-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236676633"/>
                  </a:ext>
                </a:extLst>
              </a:tr>
              <a:tr h="440341">
                <a:tc>
                  <a:txBody>
                    <a:bodyPr/>
                    <a:lstStyle/>
                    <a:p>
                      <a:pPr>
                        <a:lnSpc>
                          <a:spcPct val="107000"/>
                        </a:lnSpc>
                        <a:spcAft>
                          <a:spcPts val="0"/>
                        </a:spcAft>
                      </a:pPr>
                      <a:r>
                        <a:rPr lang="bg-BG" sz="1100" dirty="0">
                          <a:effectLst/>
                          <a:latin typeface="+mj-lt"/>
                        </a:rPr>
                        <a:t>Информационни и комуникационни технологии за единен цифров пазар в науката, образованието и сигурността (ИКТ в НОС)</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3 000 000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1 200 000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900 000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900 000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 </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БАН, ТУ-София, СУ-София</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МТИТС</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336754141"/>
                  </a:ext>
                </a:extLst>
              </a:tr>
              <a:tr h="293561">
                <a:tc>
                  <a:txBody>
                    <a:bodyPr/>
                    <a:lstStyle/>
                    <a:p>
                      <a:pPr>
                        <a:lnSpc>
                          <a:spcPct val="107000"/>
                        </a:lnSpc>
                        <a:spcAft>
                          <a:spcPts val="0"/>
                        </a:spcAft>
                      </a:pPr>
                      <a:r>
                        <a:rPr lang="bg-BG" sz="1100" dirty="0">
                          <a:effectLst/>
                          <a:latin typeface="+mj-lt"/>
                        </a:rPr>
                        <a:t>Електронно здравеопазване в България (е-Здраве)</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2 000 000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800 000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600 000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600 000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 </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a:effectLst/>
                          <a:latin typeface="+mj-lt"/>
                        </a:rPr>
                        <a:t>БАН, МУ-София, СУ-София, Му-Пловдив</a:t>
                      </a:r>
                      <a:endParaRPr lang="en-US" sz="110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a:effectLst/>
                          <a:latin typeface="+mj-lt"/>
                        </a:rPr>
                        <a:t>МЗ</a:t>
                      </a:r>
                      <a:endParaRPr lang="en-US" sz="1100">
                        <a:effectLst/>
                        <a:latin typeface="+mj-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520020538"/>
                  </a:ext>
                </a:extLst>
              </a:tr>
              <a:tr h="440341">
                <a:tc>
                  <a:txBody>
                    <a:bodyPr/>
                    <a:lstStyle/>
                    <a:p>
                      <a:pPr>
                        <a:lnSpc>
                          <a:spcPct val="107000"/>
                        </a:lnSpc>
                        <a:spcAft>
                          <a:spcPts val="0"/>
                        </a:spcAft>
                      </a:pPr>
                      <a:r>
                        <a:rPr lang="bg-BG" sz="1100" dirty="0">
                          <a:effectLst/>
                          <a:latin typeface="+mj-lt"/>
                        </a:rPr>
                        <a:t>Репродуктивните биотехнологии в животновъдството в България (РЕПРОБИОТЕХ)</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1 500 000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800 000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800 000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 </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 </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Тракийски у-т, БАН, СУ-София, Аграрен у-т</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a:effectLst/>
                          <a:latin typeface="+mj-lt"/>
                        </a:rPr>
                        <a:t>МЗХГ</a:t>
                      </a:r>
                      <a:endParaRPr lang="en-US" sz="1100">
                        <a:effectLst/>
                        <a:latin typeface="+mj-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527132522"/>
                  </a:ext>
                </a:extLst>
              </a:tr>
              <a:tr h="733901">
                <a:tc>
                  <a:txBody>
                    <a:bodyPr/>
                    <a:lstStyle/>
                    <a:p>
                      <a:pPr>
                        <a:lnSpc>
                          <a:spcPct val="107000"/>
                        </a:lnSpc>
                        <a:spcAft>
                          <a:spcPts val="0"/>
                        </a:spcAft>
                      </a:pPr>
                      <a:r>
                        <a:rPr lang="bg-BG" sz="1100" dirty="0" err="1">
                          <a:effectLst/>
                          <a:latin typeface="+mj-lt"/>
                        </a:rPr>
                        <a:t>Нисковъглеродна</a:t>
                      </a:r>
                      <a:r>
                        <a:rPr lang="bg-BG" sz="1100" dirty="0">
                          <a:effectLst/>
                          <a:latin typeface="+mj-lt"/>
                        </a:rPr>
                        <a:t> енергия за транспорта и бита (ЕПЛЮС)</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7 300 000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a:effectLst/>
                          <a:latin typeface="+mj-lt"/>
                        </a:rPr>
                        <a:t>2 920 000 лв.</a:t>
                      </a:r>
                      <a:endParaRPr lang="en-US" sz="110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2 190 000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2 190 000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 </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БАН, ТУ-София, СУ-София, ТУ-Варна, ХТМУ, БУ"А. Златаров", ПУ, РУ, ЮЗУ </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МЕ</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29312746"/>
                  </a:ext>
                </a:extLst>
              </a:tr>
              <a:tr h="440341">
                <a:tc>
                  <a:txBody>
                    <a:bodyPr/>
                    <a:lstStyle/>
                    <a:p>
                      <a:pPr>
                        <a:lnSpc>
                          <a:spcPct val="107000"/>
                        </a:lnSpc>
                        <a:spcAft>
                          <a:spcPts val="0"/>
                        </a:spcAft>
                      </a:pPr>
                      <a:r>
                        <a:rPr lang="bg-BG" sz="1100" dirty="0">
                          <a:effectLst/>
                          <a:latin typeface="+mj-lt"/>
                        </a:rPr>
                        <a:t>Опазване на околната среда и намаляване на риска от неблагоприятни явления и природни бедствия</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6 000 000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a:effectLst/>
                          <a:latin typeface="+mj-lt"/>
                        </a:rPr>
                        <a:t>1 200 000 лв.</a:t>
                      </a:r>
                      <a:endParaRPr lang="en-US" sz="110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a:effectLst/>
                          <a:latin typeface="+mj-lt"/>
                        </a:rPr>
                        <a:t>1 200 000 лв.</a:t>
                      </a:r>
                      <a:endParaRPr lang="en-US" sz="110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1 200 000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 </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БАН, СУ, </a:t>
                      </a:r>
                      <a:r>
                        <a:rPr lang="bg-BG" sz="1100" dirty="0" err="1">
                          <a:effectLst/>
                          <a:latin typeface="+mj-lt"/>
                        </a:rPr>
                        <a:t>Лесотехн</a:t>
                      </a:r>
                      <a:r>
                        <a:rPr lang="bg-BG" sz="1100" dirty="0">
                          <a:effectLst/>
                          <a:latin typeface="+mj-lt"/>
                        </a:rPr>
                        <a:t> у-т, БУ"А. Златаров"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МОСВ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216979081"/>
                  </a:ext>
                </a:extLst>
              </a:tr>
              <a:tr h="440341">
                <a:tc>
                  <a:txBody>
                    <a:bodyPr/>
                    <a:lstStyle/>
                    <a:p>
                      <a:pPr>
                        <a:lnSpc>
                          <a:spcPct val="107000"/>
                        </a:lnSpc>
                        <a:spcAft>
                          <a:spcPts val="0"/>
                        </a:spcAft>
                      </a:pPr>
                      <a:r>
                        <a:rPr lang="bg-BG" sz="1100" dirty="0" err="1">
                          <a:effectLst/>
                          <a:latin typeface="+mj-lt"/>
                        </a:rPr>
                        <a:t>Културноисторическо</a:t>
                      </a:r>
                      <a:r>
                        <a:rPr lang="bg-BG" sz="1100" dirty="0">
                          <a:effectLst/>
                          <a:latin typeface="+mj-lt"/>
                        </a:rPr>
                        <a:t> наследство, национална памет и прогрес на обществото (КИННППО)</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4 000 000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a:effectLst/>
                          <a:latin typeface="+mj-lt"/>
                        </a:rPr>
                        <a:t>1 600 000 лв.</a:t>
                      </a:r>
                      <a:endParaRPr lang="en-US" sz="110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a:effectLst/>
                          <a:latin typeface="+mj-lt"/>
                        </a:rPr>
                        <a:t>1 200 000 лв.</a:t>
                      </a:r>
                      <a:endParaRPr lang="en-US" sz="110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1 200 000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1100" dirty="0">
                        <a:effectLst/>
                        <a:latin typeface="+mj-lt"/>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СУ, БАН, ЮЗУ</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МК</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154802674"/>
                  </a:ext>
                </a:extLst>
              </a:tr>
              <a:tr h="293561">
                <a:tc>
                  <a:txBody>
                    <a:bodyPr/>
                    <a:lstStyle/>
                    <a:p>
                      <a:pPr>
                        <a:lnSpc>
                          <a:spcPct val="107000"/>
                        </a:lnSpc>
                        <a:spcAft>
                          <a:spcPts val="0"/>
                        </a:spcAft>
                      </a:pPr>
                      <a:r>
                        <a:rPr lang="bg-BG" sz="1100" dirty="0">
                          <a:effectLst/>
                          <a:latin typeface="+mj-lt"/>
                        </a:rPr>
                        <a:t>Здравословни храни за силна </a:t>
                      </a:r>
                      <a:r>
                        <a:rPr lang="bg-BG" sz="1100" dirty="0" err="1">
                          <a:effectLst/>
                          <a:latin typeface="+mj-lt"/>
                        </a:rPr>
                        <a:t>биоикономика</a:t>
                      </a:r>
                      <a:r>
                        <a:rPr lang="bg-BG" sz="1100" dirty="0">
                          <a:effectLst/>
                          <a:latin typeface="+mj-lt"/>
                        </a:rPr>
                        <a:t> и качество на живот</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6 000 000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a:effectLst/>
                          <a:latin typeface="+mj-lt"/>
                        </a:rPr>
                        <a:t>1 500 000 лв.</a:t>
                      </a:r>
                      <a:endParaRPr lang="en-US" sz="110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a:effectLst/>
                          <a:latin typeface="+mj-lt"/>
                        </a:rPr>
                        <a:t>1 500 000 лв.</a:t>
                      </a:r>
                      <a:endParaRPr lang="en-US" sz="110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1 500 000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1 500 000 лв.</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a:effectLst/>
                          <a:latin typeface="+mj-lt"/>
                        </a:rPr>
                        <a:t>Аграрен, БАН, ССА, Тракийски у-т</a:t>
                      </a:r>
                      <a:endParaRPr lang="en-US" sz="1100">
                        <a:effectLst/>
                        <a:latin typeface="+mj-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bg-BG" sz="1100" dirty="0">
                          <a:effectLst/>
                          <a:latin typeface="+mj-lt"/>
                        </a:rPr>
                        <a:t>МЗХГ</a:t>
                      </a:r>
                      <a:endParaRPr lang="en-US" sz="1100" dirty="0">
                        <a:effectLst/>
                        <a:latin typeface="+mj-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820611494"/>
                  </a:ext>
                </a:extLst>
              </a:tr>
              <a:tr h="278130">
                <a:tc>
                  <a:txBody>
                    <a:bodyPr/>
                    <a:lstStyle/>
                    <a:p>
                      <a:pPr algn="r" defTabSz="898525">
                        <a:lnSpc>
                          <a:spcPct val="107000"/>
                        </a:lnSpc>
                        <a:spcAft>
                          <a:spcPts val="0"/>
                        </a:spcAft>
                      </a:pPr>
                      <a:r>
                        <a:rPr lang="bg-BG" sz="1100" b="1" dirty="0">
                          <a:solidFill>
                            <a:schemeClr val="bg1"/>
                          </a:solidFill>
                          <a:effectLst/>
                          <a:latin typeface="+mj-lt"/>
                        </a:rPr>
                        <a:t>Всичко</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nchor="ctr">
                    <a:solidFill>
                      <a:schemeClr val="accent1"/>
                    </a:solidFill>
                  </a:tcPr>
                </a:tc>
                <a:tc>
                  <a:txBody>
                    <a:bodyPr/>
                    <a:lstStyle/>
                    <a:p>
                      <a:pPr>
                        <a:lnSpc>
                          <a:spcPct val="107000"/>
                        </a:lnSpc>
                        <a:spcAft>
                          <a:spcPts val="0"/>
                        </a:spcAft>
                      </a:pPr>
                      <a:r>
                        <a:rPr lang="bg-BG" sz="1100" b="1" dirty="0">
                          <a:solidFill>
                            <a:schemeClr val="bg1"/>
                          </a:solidFill>
                          <a:effectLst/>
                          <a:latin typeface="+mj-lt"/>
                        </a:rPr>
                        <a:t>29 800 000 лв.</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nchor="ctr">
                    <a:solidFill>
                      <a:schemeClr val="accent1"/>
                    </a:solidFill>
                  </a:tcPr>
                </a:tc>
                <a:tc>
                  <a:txBody>
                    <a:bodyPr/>
                    <a:lstStyle/>
                    <a:p>
                      <a:pPr>
                        <a:lnSpc>
                          <a:spcPct val="107000"/>
                        </a:lnSpc>
                        <a:spcAft>
                          <a:spcPts val="0"/>
                        </a:spcAft>
                      </a:pPr>
                      <a:r>
                        <a:rPr lang="bg-BG" sz="1100" b="1" dirty="0">
                          <a:solidFill>
                            <a:schemeClr val="bg1"/>
                          </a:solidFill>
                          <a:effectLst/>
                          <a:latin typeface="+mj-lt"/>
                        </a:rPr>
                        <a:t>10 020 000 лв.</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nchor="ctr">
                    <a:solidFill>
                      <a:schemeClr val="accent1"/>
                    </a:solidFill>
                  </a:tcPr>
                </a:tc>
                <a:tc>
                  <a:txBody>
                    <a:bodyPr/>
                    <a:lstStyle/>
                    <a:p>
                      <a:pPr>
                        <a:lnSpc>
                          <a:spcPct val="107000"/>
                        </a:lnSpc>
                        <a:spcAft>
                          <a:spcPts val="0"/>
                        </a:spcAft>
                      </a:pPr>
                      <a:r>
                        <a:rPr lang="bg-BG" sz="1100" b="1">
                          <a:solidFill>
                            <a:schemeClr val="bg1"/>
                          </a:solidFill>
                          <a:effectLst/>
                          <a:latin typeface="+mj-lt"/>
                        </a:rPr>
                        <a:t>8 390 000 лв.</a:t>
                      </a:r>
                      <a:endParaRPr lang="en-US" sz="1100" b="1">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nchor="ctr">
                    <a:solidFill>
                      <a:schemeClr val="accent1"/>
                    </a:solidFill>
                  </a:tcPr>
                </a:tc>
                <a:tc>
                  <a:txBody>
                    <a:bodyPr/>
                    <a:lstStyle/>
                    <a:p>
                      <a:pPr>
                        <a:lnSpc>
                          <a:spcPct val="107000"/>
                        </a:lnSpc>
                        <a:spcAft>
                          <a:spcPts val="0"/>
                        </a:spcAft>
                      </a:pPr>
                      <a:r>
                        <a:rPr lang="bg-BG" sz="1100" b="1">
                          <a:solidFill>
                            <a:schemeClr val="bg1"/>
                          </a:solidFill>
                          <a:effectLst/>
                          <a:latin typeface="+mj-lt"/>
                        </a:rPr>
                        <a:t>7 590 000 лв.</a:t>
                      </a:r>
                      <a:endParaRPr lang="en-US" sz="1100" b="1">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nchor="ctr">
                    <a:solidFill>
                      <a:schemeClr val="accent1"/>
                    </a:solidFill>
                  </a:tcPr>
                </a:tc>
                <a:tc>
                  <a:txBody>
                    <a:bodyPr/>
                    <a:lstStyle/>
                    <a:p>
                      <a:pPr>
                        <a:lnSpc>
                          <a:spcPct val="107000"/>
                        </a:lnSpc>
                        <a:spcAft>
                          <a:spcPts val="0"/>
                        </a:spcAft>
                      </a:pPr>
                      <a:r>
                        <a:rPr lang="bg-BG" sz="1100" b="1" dirty="0">
                          <a:solidFill>
                            <a:schemeClr val="bg1"/>
                          </a:solidFill>
                          <a:effectLst/>
                          <a:latin typeface="+mj-lt"/>
                        </a:rPr>
                        <a:t>1 500 000 лв.</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nchor="ctr">
                    <a:solidFill>
                      <a:schemeClr val="accent1"/>
                    </a:solidFill>
                  </a:tcPr>
                </a:tc>
                <a:tc>
                  <a:txBody>
                    <a:bodyPr/>
                    <a:lstStyle/>
                    <a:p>
                      <a:pPr>
                        <a:lnSpc>
                          <a:spcPct val="107000"/>
                        </a:lnSpc>
                        <a:spcAft>
                          <a:spcPts val="0"/>
                        </a:spcAft>
                      </a:pPr>
                      <a:r>
                        <a:rPr lang="bg-BG" sz="1100" b="1">
                          <a:solidFill>
                            <a:schemeClr val="bg1"/>
                          </a:solidFill>
                          <a:effectLst/>
                          <a:latin typeface="+mj-lt"/>
                        </a:rPr>
                        <a:t> </a:t>
                      </a:r>
                      <a:endParaRPr lang="en-US" sz="1100" b="1">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nchor="ctr">
                    <a:solidFill>
                      <a:schemeClr val="accent1"/>
                    </a:solidFill>
                  </a:tcPr>
                </a:tc>
                <a:tc>
                  <a:txBody>
                    <a:bodyPr/>
                    <a:lstStyle/>
                    <a:p>
                      <a:pPr>
                        <a:lnSpc>
                          <a:spcPct val="107000"/>
                        </a:lnSpc>
                        <a:spcAft>
                          <a:spcPts val="0"/>
                        </a:spcAft>
                      </a:pPr>
                      <a:r>
                        <a:rPr lang="bg-BG" sz="1100" b="1" dirty="0">
                          <a:solidFill>
                            <a:schemeClr val="bg1"/>
                          </a:solidFill>
                          <a:effectLst/>
                          <a:latin typeface="+mj-lt"/>
                        </a:rPr>
                        <a:t> </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nchor="ctr">
                    <a:solidFill>
                      <a:schemeClr val="accent1"/>
                    </a:solidFill>
                  </a:tcPr>
                </a:tc>
                <a:extLst>
                  <a:ext uri="{0D108BD9-81ED-4DB2-BD59-A6C34878D82A}">
                    <a16:rowId xmlns:a16="http://schemas.microsoft.com/office/drawing/2014/main" val="568827684"/>
                  </a:ext>
                </a:extLst>
              </a:tr>
            </a:tbl>
          </a:graphicData>
        </a:graphic>
      </p:graphicFrame>
    </p:spTree>
    <p:extLst>
      <p:ext uri="{BB962C8B-B14F-4D97-AF65-F5344CB8AC3E}">
        <p14:creationId xmlns:p14="http://schemas.microsoft.com/office/powerpoint/2010/main" val="191323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cstate="print"/>
          <a:srcRect/>
          <a:stretch>
            <a:fillRect/>
          </a:stretch>
        </p:blipFill>
        <p:spPr bwMode="auto">
          <a:xfrm>
            <a:off x="1517650" y="1295399"/>
            <a:ext cx="6338986" cy="4838400"/>
          </a:xfrm>
          <a:noFill/>
          <a:ln>
            <a:miter lim="800000"/>
            <a:headEnd/>
            <a:tailEnd/>
          </a:ln>
        </p:spPr>
      </p:pic>
      <p:sp>
        <p:nvSpPr>
          <p:cNvPr id="7" name="Title 1"/>
          <p:cNvSpPr txBox="1">
            <a:spLocks/>
          </p:cNvSpPr>
          <p:nvPr/>
        </p:nvSpPr>
        <p:spPr>
          <a:xfrm>
            <a:off x="914400" y="777355"/>
            <a:ext cx="7543800" cy="466725"/>
          </a:xfrm>
          <a:prstGeom prst="rect">
            <a:avLst/>
          </a:prstGeom>
        </p:spPr>
        <p:txBody>
          <a:bodyPr/>
          <a:lstStyle/>
          <a:p>
            <a:pPr algn="ctr">
              <a:defRPr/>
            </a:pPr>
            <a:r>
              <a:rPr lang="en-US" sz="2800" b="1" kern="0" dirty="0">
                <a:solidFill>
                  <a:schemeClr val="tx2"/>
                </a:solidFill>
                <a:latin typeface="Calibri" pitchFamily="34" charset="0"/>
                <a:ea typeface="+mj-ea"/>
                <a:cs typeface="Calibri" pitchFamily="34" charset="0"/>
              </a:rPr>
              <a:t>STEINBEIS’s Project competitiveness concept</a:t>
            </a:r>
          </a:p>
        </p:txBody>
      </p:sp>
      <p:sp>
        <p:nvSpPr>
          <p:cNvPr id="8" name="Rectangle 8"/>
          <p:cNvSpPr txBox="1">
            <a:spLocks noChangeArrowheads="1"/>
          </p:cNvSpPr>
          <p:nvPr/>
        </p:nvSpPr>
        <p:spPr bwMode="auto">
          <a:xfrm>
            <a:off x="304800" y="228601"/>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accent1">
                    <a:lumMod val="75000"/>
                  </a:schemeClr>
                </a:solidFill>
                <a:effectLst/>
                <a:uLnTx/>
                <a:uFillTx/>
                <a:latin typeface="+mj-lt"/>
                <a:ea typeface="+mj-ea"/>
                <a:cs typeface="+mj-cs"/>
              </a:rPr>
              <a:t>  GIS-</a:t>
            </a:r>
            <a:r>
              <a:rPr kumimoji="0" lang="en-US" sz="3600" b="1" i="0" u="none" strike="noStrike" kern="0" cap="none" spc="0" normalizeH="0" baseline="0" noProof="0" dirty="0" err="1">
                <a:ln>
                  <a:noFill/>
                </a:ln>
                <a:solidFill>
                  <a:schemeClr val="accent1">
                    <a:lumMod val="75000"/>
                  </a:schemeClr>
                </a:solidFill>
                <a:effectLst/>
                <a:uLnTx/>
                <a:uFillTx/>
                <a:latin typeface="+mj-lt"/>
                <a:ea typeface="+mj-ea"/>
                <a:cs typeface="+mj-cs"/>
              </a:rPr>
              <a:t>TransferCenter</a:t>
            </a:r>
            <a:endParaRPr kumimoji="0" lang="bg-BG" sz="3600" b="0" i="0" u="none" strike="noStrike" kern="0" cap="none" spc="0" normalizeH="0" baseline="0" noProof="0" dirty="0">
              <a:ln>
                <a:noFill/>
              </a:ln>
              <a:solidFill>
                <a:schemeClr val="accent1">
                  <a:lumMod val="75000"/>
                </a:schemeClr>
              </a:solidFill>
              <a:effectLst/>
              <a:uLnTx/>
              <a:uFillTx/>
              <a:latin typeface="+mj-lt"/>
              <a:ea typeface="+mj-ea"/>
              <a:cs typeface="+mj-cs"/>
            </a:endParaRPr>
          </a:p>
        </p:txBody>
      </p:sp>
      <p:pic>
        <p:nvPicPr>
          <p:cNvPr id="9" name="Picture 9" descr="stw_01"/>
          <p:cNvPicPr>
            <a:picLocks noChangeAspect="1" noChangeArrowheads="1"/>
          </p:cNvPicPr>
          <p:nvPr/>
        </p:nvPicPr>
        <p:blipFill>
          <a:blip r:embed="rId4" cstate="print"/>
          <a:srcRect/>
          <a:stretch>
            <a:fillRect/>
          </a:stretch>
        </p:blipFill>
        <p:spPr bwMode="auto">
          <a:xfrm>
            <a:off x="399198" y="777355"/>
            <a:ext cx="755100" cy="789999"/>
          </a:xfrm>
          <a:prstGeom prst="rect">
            <a:avLst/>
          </a:prstGeom>
          <a:noFill/>
          <a:ln w="9525">
            <a:noFill/>
            <a:miter lim="800000"/>
            <a:headEnd/>
            <a:tailEnd/>
          </a:ln>
        </p:spPr>
      </p:pic>
      <p:pic>
        <p:nvPicPr>
          <p:cNvPr id="11" name="Picture 10"/>
          <p:cNvPicPr>
            <a:picLocks noChangeAspect="1"/>
          </p:cNvPicPr>
          <p:nvPr/>
        </p:nvPicPr>
        <p:blipFill>
          <a:blip r:embed="rId5"/>
          <a:stretch>
            <a:fillRect/>
          </a:stretch>
        </p:blipFill>
        <p:spPr>
          <a:xfrm>
            <a:off x="2240423" y="5219733"/>
            <a:ext cx="518755" cy="342868"/>
          </a:xfrm>
          <a:prstGeom prst="rect">
            <a:avLst/>
          </a:prstGeom>
        </p:spPr>
      </p:pic>
    </p:spTree>
    <p:extLst>
      <p:ext uri="{BB962C8B-B14F-4D97-AF65-F5344CB8AC3E}">
        <p14:creationId xmlns:p14="http://schemas.microsoft.com/office/powerpoint/2010/main" val="198982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814039" y="860205"/>
            <a:ext cx="7783551" cy="4486346"/>
          </a:xfrm>
          <a:ln>
            <a:miter lim="800000"/>
            <a:headEnd/>
            <a:tailEnd/>
          </a:ln>
        </p:spPr>
        <p:txBody>
          <a:bodyPr vert="horz" wrap="square" lIns="69056" tIns="34529" rIns="69056" bIns="34529" numCol="1" rtlCol="0" anchor="t" anchorCtr="0" compatLnSpc="1">
            <a:prstTxWarp prst="textNoShape">
              <a:avLst/>
            </a:prstTxWarp>
            <a:noAutofit/>
          </a:bodyPr>
          <a:lstStyle/>
          <a:p>
            <a:pPr>
              <a:lnSpc>
                <a:spcPct val="125000"/>
              </a:lnSpc>
              <a:spcBef>
                <a:spcPts val="0"/>
              </a:spcBef>
              <a:defRPr/>
            </a:pPr>
            <a:r>
              <a:rPr lang="en-US" sz="2000" dirty="0">
                <a:solidFill>
                  <a:schemeClr val="accent1">
                    <a:lumMod val="50000"/>
                  </a:schemeClr>
                </a:solidFill>
              </a:rPr>
              <a:t>OPEN INNOVATION</a:t>
            </a:r>
          </a:p>
          <a:p>
            <a:pPr marL="0" indent="0">
              <a:lnSpc>
                <a:spcPct val="114000"/>
              </a:lnSpc>
              <a:spcBef>
                <a:spcPts val="450"/>
              </a:spcBef>
              <a:buNone/>
              <a:defRPr/>
            </a:pPr>
            <a:r>
              <a:rPr lang="en-US" sz="2000" dirty="0">
                <a:solidFill>
                  <a:schemeClr val="bg1">
                    <a:lumMod val="65000"/>
                  </a:schemeClr>
                </a:solidFill>
              </a:rPr>
              <a:t>Focusing on the type definition as "a distributed innovation process based on </a:t>
            </a:r>
            <a:r>
              <a:rPr lang="en-US" sz="2000" b="1" dirty="0">
                <a:solidFill>
                  <a:schemeClr val="bg1">
                    <a:lumMod val="65000"/>
                  </a:schemeClr>
                </a:solidFill>
              </a:rPr>
              <a:t>purposively managed knowledge flows</a:t>
            </a:r>
            <a:r>
              <a:rPr lang="en-US" sz="2000" dirty="0">
                <a:solidFill>
                  <a:schemeClr val="bg1">
                    <a:lumMod val="65000"/>
                  </a:schemeClr>
                </a:solidFill>
              </a:rPr>
              <a:t> across organizational boundaries, using pecuniary and non-pecuniary mechanisms in line with the organization's business model we can define the following challenges</a:t>
            </a:r>
            <a:r>
              <a:rPr lang="bg-BG" sz="2000" dirty="0">
                <a:solidFill>
                  <a:schemeClr val="bg1">
                    <a:lumMod val="65000"/>
                  </a:schemeClr>
                </a:solidFill>
              </a:rPr>
              <a:t>:</a:t>
            </a:r>
            <a:r>
              <a:rPr lang="en-US" sz="2000" dirty="0">
                <a:solidFill>
                  <a:schemeClr val="bg1">
                    <a:lumMod val="65000"/>
                  </a:schemeClr>
                </a:solidFill>
              </a:rPr>
              <a:t> </a:t>
            </a:r>
          </a:p>
          <a:p>
            <a:pPr marL="0" indent="0">
              <a:lnSpc>
                <a:spcPct val="114000"/>
              </a:lnSpc>
              <a:spcBef>
                <a:spcPts val="450"/>
              </a:spcBef>
              <a:buNone/>
              <a:defRPr/>
            </a:pPr>
            <a:endParaRPr lang="en-US" sz="2000" dirty="0">
              <a:solidFill>
                <a:schemeClr val="accent1">
                  <a:lumMod val="50000"/>
                </a:schemeClr>
              </a:solidFill>
            </a:endParaRPr>
          </a:p>
          <a:p>
            <a:pPr marL="0" indent="0">
              <a:lnSpc>
                <a:spcPct val="150000"/>
              </a:lnSpc>
              <a:spcBef>
                <a:spcPts val="450"/>
              </a:spcBef>
              <a:buNone/>
              <a:defRPr/>
            </a:pPr>
            <a:r>
              <a:rPr lang="en-US" sz="2000" b="1" dirty="0">
                <a:solidFill>
                  <a:schemeClr val="accent1">
                    <a:lumMod val="50000"/>
                  </a:schemeClr>
                </a:solidFill>
              </a:rPr>
              <a:t>3. Intellectual property policy </a:t>
            </a:r>
            <a:r>
              <a:rPr lang="en-US" sz="2000" dirty="0">
                <a:solidFill>
                  <a:schemeClr val="accent1">
                    <a:lumMod val="50000"/>
                  </a:schemeClr>
                </a:solidFill>
              </a:rPr>
              <a:t>- the key to success in commercializing research results. </a:t>
            </a:r>
          </a:p>
          <a:p>
            <a:pPr marL="0" indent="0">
              <a:lnSpc>
                <a:spcPct val="150000"/>
              </a:lnSpc>
              <a:spcBef>
                <a:spcPts val="450"/>
              </a:spcBef>
              <a:buNone/>
              <a:defRPr/>
            </a:pPr>
            <a:r>
              <a:rPr lang="en-US" sz="2000" dirty="0">
                <a:solidFill>
                  <a:schemeClr val="accent1">
                    <a:lumMod val="50000"/>
                  </a:schemeClr>
                </a:solidFill>
              </a:rPr>
              <a:t>IP is an asset with commercial value, which is easily realized on the market via licensing or creating high-tech start-ups, their scale up, etc.</a:t>
            </a:r>
            <a:r>
              <a:rPr lang="en-GB" sz="1800" dirty="0">
                <a:solidFill>
                  <a:srgbClr val="0F5494"/>
                </a:solidFill>
              </a:rPr>
              <a:t> </a:t>
            </a:r>
            <a:endParaRPr lang="en-US" sz="2000" dirty="0">
              <a:solidFill>
                <a:schemeClr val="accent1">
                  <a:lumMod val="50000"/>
                </a:schemeClr>
              </a:solidFill>
            </a:endParaRPr>
          </a:p>
        </p:txBody>
      </p:sp>
      <p:sp>
        <p:nvSpPr>
          <p:cNvPr id="409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858E09-CB3C-402D-A7DE-4CD770C776CB}" type="datetime1">
              <a:rPr lang="de-DE" altLang="en-US"/>
              <a:pPr eaLnBrk="1" hangingPunct="1"/>
              <a:t>20.05.25</a:t>
            </a:fld>
            <a:endParaRPr lang="de-DE" altLang="en-US"/>
          </a:p>
        </p:txBody>
      </p:sp>
    </p:spTree>
    <p:extLst>
      <p:ext uri="{BB962C8B-B14F-4D97-AF65-F5344CB8AC3E}">
        <p14:creationId xmlns:p14="http://schemas.microsoft.com/office/powerpoint/2010/main" val="42212531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356839" y="860205"/>
            <a:ext cx="8485947" cy="5038790"/>
          </a:xfrm>
          <a:ln>
            <a:miter lim="800000"/>
            <a:headEnd/>
            <a:tailEnd/>
          </a:ln>
        </p:spPr>
        <p:txBody>
          <a:bodyPr vert="horz" wrap="square" lIns="69056" tIns="34529" rIns="69056" bIns="34529" numCol="1" rtlCol="0" anchor="t" anchorCtr="0" compatLnSpc="1">
            <a:prstTxWarp prst="textNoShape">
              <a:avLst/>
            </a:prstTxWarp>
            <a:noAutofit/>
          </a:bodyPr>
          <a:lstStyle/>
          <a:p>
            <a:pPr>
              <a:lnSpc>
                <a:spcPct val="125000"/>
              </a:lnSpc>
              <a:spcBef>
                <a:spcPts val="0"/>
              </a:spcBef>
              <a:defRPr/>
            </a:pPr>
            <a:r>
              <a:rPr lang="en-US" sz="2000" dirty="0">
                <a:solidFill>
                  <a:schemeClr val="accent1">
                    <a:lumMod val="50000"/>
                  </a:schemeClr>
                </a:solidFill>
              </a:rPr>
              <a:t>OPEN INNOVATION</a:t>
            </a:r>
          </a:p>
          <a:p>
            <a:pPr marL="0" indent="0">
              <a:lnSpc>
                <a:spcPct val="150000"/>
              </a:lnSpc>
              <a:spcBef>
                <a:spcPts val="450"/>
              </a:spcBef>
              <a:buNone/>
              <a:defRPr/>
            </a:pPr>
            <a:r>
              <a:rPr lang="en-US" sz="2000" b="1" dirty="0">
                <a:solidFill>
                  <a:schemeClr val="accent1">
                    <a:lumMod val="50000"/>
                  </a:schemeClr>
                </a:solidFill>
              </a:rPr>
              <a:t>4. Strengthening city </a:t>
            </a:r>
            <a:r>
              <a:rPr lang="en-GB" sz="1800" b="1" dirty="0">
                <a:solidFill>
                  <a:srgbClr val="0F5494"/>
                </a:solidFill>
              </a:rPr>
              <a:t>partnerships </a:t>
            </a:r>
            <a:r>
              <a:rPr lang="en-GB" sz="1800" dirty="0">
                <a:solidFill>
                  <a:srgbClr val="0F5494"/>
                </a:solidFill>
              </a:rPr>
              <a:t>with EU, international and local stakeholders on establishment of </a:t>
            </a:r>
            <a:r>
              <a:rPr lang="en-GB" sz="1800" b="1" dirty="0">
                <a:solidFill>
                  <a:srgbClr val="0F5494"/>
                </a:solidFill>
              </a:rPr>
              <a:t>research &amp; innovation hub </a:t>
            </a:r>
            <a:r>
              <a:rPr lang="en-GB" sz="1800" dirty="0">
                <a:solidFill>
                  <a:srgbClr val="0F5494"/>
                </a:solidFill>
              </a:rPr>
              <a:t>for capacity building, training and research evidence-based measures, for more efficient, effective and future oriented urban and regional policies. </a:t>
            </a:r>
            <a:endParaRPr lang="bg-BG" sz="1800" dirty="0">
              <a:solidFill>
                <a:srgbClr val="0F5494"/>
              </a:solidFill>
            </a:endParaRPr>
          </a:p>
          <a:p>
            <a:pPr marL="0" indent="0">
              <a:lnSpc>
                <a:spcPct val="150000"/>
              </a:lnSpc>
              <a:spcBef>
                <a:spcPts val="450"/>
              </a:spcBef>
              <a:buNone/>
              <a:defRPr/>
            </a:pPr>
            <a:r>
              <a:rPr lang="en-US" sz="1800" dirty="0">
                <a:solidFill>
                  <a:srgbClr val="0F5494"/>
                </a:solidFill>
              </a:rPr>
              <a:t>The </a:t>
            </a:r>
            <a:r>
              <a:rPr lang="en-US" sz="1800" b="1" dirty="0">
                <a:solidFill>
                  <a:srgbClr val="0F5494"/>
                </a:solidFill>
              </a:rPr>
              <a:t>Science, Technology and Innovation Expert Council </a:t>
            </a:r>
            <a:r>
              <a:rPr lang="en-US" sz="1800" dirty="0">
                <a:solidFill>
                  <a:srgbClr val="0F5494"/>
                </a:solidFill>
              </a:rPr>
              <a:t>of the </a:t>
            </a:r>
            <a:r>
              <a:rPr lang="en-US" sz="1800" b="1" dirty="0">
                <a:solidFill>
                  <a:srgbClr val="0F5494"/>
                </a:solidFill>
              </a:rPr>
              <a:t>Mayor of Sofia </a:t>
            </a:r>
            <a:r>
              <a:rPr lang="en-US" sz="1800" dirty="0">
                <a:solidFill>
                  <a:srgbClr val="0F5494"/>
                </a:solidFill>
              </a:rPr>
              <a:t>- Ms. J. Fandakova assists the Mayor from June 2012 and has been reported in the Competitiveness Council as a good practice for the formation of science-based and effective urban policies.</a:t>
            </a:r>
          </a:p>
          <a:p>
            <a:pPr marL="0" indent="0">
              <a:lnSpc>
                <a:spcPct val="150000"/>
              </a:lnSpc>
              <a:spcBef>
                <a:spcPts val="450"/>
              </a:spcBef>
              <a:buNone/>
              <a:defRPr/>
            </a:pPr>
            <a:r>
              <a:rPr lang="en-US" sz="1800" dirty="0">
                <a:solidFill>
                  <a:srgbClr val="0F5494"/>
                </a:solidFill>
              </a:rPr>
              <a:t>The European Initiative "</a:t>
            </a:r>
            <a:r>
              <a:rPr lang="en-US" sz="1800" b="1" dirty="0">
                <a:solidFill>
                  <a:srgbClr val="0F5494"/>
                </a:solidFill>
              </a:rPr>
              <a:t>Science meets Parliament</a:t>
            </a:r>
            <a:r>
              <a:rPr lang="en-US" sz="1800" dirty="0">
                <a:solidFill>
                  <a:srgbClr val="0F5494"/>
                </a:solidFill>
              </a:rPr>
              <a:t>" and "</a:t>
            </a:r>
            <a:r>
              <a:rPr lang="en-US" sz="1800" b="1" dirty="0">
                <a:solidFill>
                  <a:srgbClr val="0F5494"/>
                </a:solidFill>
              </a:rPr>
              <a:t>Science meets Regions</a:t>
            </a:r>
            <a:r>
              <a:rPr lang="en-US" sz="1800" dirty="0">
                <a:solidFill>
                  <a:srgbClr val="0F5494"/>
                </a:solidFill>
              </a:rPr>
              <a:t>" promotes the policy to benefit from open science and open innovation.</a:t>
            </a:r>
            <a:endParaRPr lang="en-GB" sz="1800" dirty="0">
              <a:solidFill>
                <a:srgbClr val="0F5494"/>
              </a:solidFill>
            </a:endParaRPr>
          </a:p>
          <a:p>
            <a:pPr marL="0" indent="0">
              <a:lnSpc>
                <a:spcPct val="150000"/>
              </a:lnSpc>
              <a:spcBef>
                <a:spcPts val="450"/>
              </a:spcBef>
              <a:buNone/>
              <a:defRPr/>
            </a:pPr>
            <a:endParaRPr lang="en-GB" sz="1800" dirty="0">
              <a:solidFill>
                <a:srgbClr val="0F5494"/>
              </a:solidFill>
            </a:endParaRPr>
          </a:p>
        </p:txBody>
      </p:sp>
      <p:sp>
        <p:nvSpPr>
          <p:cNvPr id="409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858E09-CB3C-402D-A7DE-4CD770C776CB}" type="datetime1">
              <a:rPr lang="de-DE" altLang="en-US"/>
              <a:pPr eaLnBrk="1" hangingPunct="1"/>
              <a:t>20.05.25</a:t>
            </a:fld>
            <a:endParaRPr lang="de-DE" altLang="en-US"/>
          </a:p>
        </p:txBody>
      </p:sp>
    </p:spTree>
    <p:extLst>
      <p:ext uri="{BB962C8B-B14F-4D97-AF65-F5344CB8AC3E}">
        <p14:creationId xmlns:p14="http://schemas.microsoft.com/office/powerpoint/2010/main" val="38951027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531831" y="860205"/>
            <a:ext cx="8310955" cy="4486346"/>
          </a:xfrm>
          <a:ln>
            <a:miter lim="800000"/>
            <a:headEnd/>
            <a:tailEnd/>
          </a:ln>
        </p:spPr>
        <p:txBody>
          <a:bodyPr vert="horz" wrap="square" lIns="69056" tIns="34529" rIns="69056" bIns="34529" numCol="1" rtlCol="0" anchor="t" anchorCtr="0" compatLnSpc="1">
            <a:prstTxWarp prst="textNoShape">
              <a:avLst/>
            </a:prstTxWarp>
            <a:noAutofit/>
          </a:bodyPr>
          <a:lstStyle/>
          <a:p>
            <a:pPr>
              <a:lnSpc>
                <a:spcPct val="125000"/>
              </a:lnSpc>
              <a:spcBef>
                <a:spcPts val="0"/>
              </a:spcBef>
              <a:defRPr/>
            </a:pPr>
            <a:r>
              <a:rPr lang="en-US" sz="2000" dirty="0">
                <a:solidFill>
                  <a:schemeClr val="accent1">
                    <a:lumMod val="50000"/>
                  </a:schemeClr>
                </a:solidFill>
              </a:rPr>
              <a:t>OPEN INNOVATION</a:t>
            </a:r>
          </a:p>
          <a:p>
            <a:pPr marL="0" indent="0">
              <a:lnSpc>
                <a:spcPct val="125000"/>
              </a:lnSpc>
              <a:spcBef>
                <a:spcPts val="0"/>
              </a:spcBef>
              <a:buNone/>
              <a:defRPr/>
            </a:pPr>
            <a:r>
              <a:rPr lang="en-US" sz="2000" dirty="0">
                <a:solidFill>
                  <a:schemeClr val="accent1">
                    <a:lumMod val="50000"/>
                  </a:schemeClr>
                </a:solidFill>
              </a:rPr>
              <a:t>Sofia Municipality through its Agency for Development of Sofia </a:t>
            </a:r>
            <a:r>
              <a:rPr lang="en-US" sz="2000" b="1" dirty="0">
                <a:solidFill>
                  <a:schemeClr val="accent1">
                    <a:lumMod val="50000"/>
                  </a:schemeClr>
                </a:solidFill>
              </a:rPr>
              <a:t>organizes open innovation hackathons</a:t>
            </a:r>
            <a:r>
              <a:rPr lang="en-US" sz="2000" dirty="0">
                <a:solidFill>
                  <a:schemeClr val="accent1">
                    <a:lumMod val="50000"/>
                  </a:schemeClr>
                </a:solidFill>
              </a:rPr>
              <a:t> for societal, ecological and etc. urban development in line of the Sofia’s RIS3</a:t>
            </a:r>
            <a:endParaRPr lang="en-US" sz="2000" dirty="0">
              <a:solidFill>
                <a:schemeClr val="accent1"/>
              </a:solidFill>
            </a:endParaRPr>
          </a:p>
        </p:txBody>
      </p:sp>
      <p:sp>
        <p:nvSpPr>
          <p:cNvPr id="409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858E09-CB3C-402D-A7DE-4CD770C776CB}" type="datetime1">
              <a:rPr lang="de-DE" altLang="en-US"/>
              <a:pPr eaLnBrk="1" hangingPunct="1"/>
              <a:t>20.05.25</a:t>
            </a:fld>
            <a:endParaRPr lang="de-DE" alt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31" y="2415286"/>
            <a:ext cx="4700859" cy="264423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571" y="2415286"/>
            <a:ext cx="3588215" cy="201837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469" y="3646046"/>
            <a:ext cx="4423317" cy="2488116"/>
          </a:xfrm>
          <a:prstGeom prst="rect">
            <a:avLst/>
          </a:prstGeom>
        </p:spPr>
      </p:pic>
      <p:pic>
        <p:nvPicPr>
          <p:cNvPr id="7" name="Picture 6"/>
          <p:cNvPicPr>
            <a:picLocks noChangeAspect="1"/>
          </p:cNvPicPr>
          <p:nvPr/>
        </p:nvPicPr>
        <p:blipFill rotWithShape="1">
          <a:blip r:embed="rId6"/>
          <a:srcRect b="19626"/>
          <a:stretch/>
        </p:blipFill>
        <p:spPr>
          <a:xfrm>
            <a:off x="1608119" y="4551335"/>
            <a:ext cx="2789469" cy="1590431"/>
          </a:xfrm>
          <a:prstGeom prst="rect">
            <a:avLst/>
          </a:prstGeom>
        </p:spPr>
      </p:pic>
    </p:spTree>
    <p:extLst>
      <p:ext uri="{BB962C8B-B14F-4D97-AF65-F5344CB8AC3E}">
        <p14:creationId xmlns:p14="http://schemas.microsoft.com/office/powerpoint/2010/main" val="19320424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914400" y="2054465"/>
            <a:ext cx="8120418" cy="64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450"/>
              </a:spcBef>
            </a:pPr>
            <a:r>
              <a:rPr lang="en-US" altLang="en-US" sz="1500" dirty="0">
                <a:solidFill>
                  <a:srgbClr val="002060"/>
                </a:solidFill>
                <a:latin typeface="Tahoma" panose="020B0604030504040204" pitchFamily="34" charset="0"/>
                <a:cs typeface="Tahoma" panose="020B0604030504040204" pitchFamily="34" charset="0"/>
              </a:rPr>
              <a:t>Science meets Regions 			Science meets Parliament</a:t>
            </a:r>
            <a:endParaRPr lang="bg-BG" altLang="en-US" sz="1500" dirty="0">
              <a:solidFill>
                <a:srgbClr val="002060"/>
              </a:solidFill>
              <a:latin typeface="Tahoma" panose="020B0604030504040204" pitchFamily="34" charset="0"/>
              <a:cs typeface="Tahoma" panose="020B0604030504040204" pitchFamily="34" charset="0"/>
            </a:endParaRPr>
          </a:p>
          <a:p>
            <a:pPr algn="just" eaLnBrk="1" hangingPunct="1">
              <a:lnSpc>
                <a:spcPct val="150000"/>
              </a:lnSpc>
              <a:spcBef>
                <a:spcPts val="450"/>
              </a:spcBef>
            </a:pPr>
            <a:endParaRPr lang="en-US" altLang="en-US" sz="600"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0852" y="2812149"/>
            <a:ext cx="3756546" cy="375654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61" y="3436534"/>
            <a:ext cx="4176215" cy="3132161"/>
          </a:xfrm>
          <a:prstGeom prst="rect">
            <a:avLst/>
          </a:prstGeom>
        </p:spPr>
      </p:pic>
      <p:sp>
        <p:nvSpPr>
          <p:cNvPr id="4" name="Rectangle 2">
            <a:extLst>
              <a:ext uri="{FF2B5EF4-FFF2-40B4-BE49-F238E27FC236}">
                <a16:creationId xmlns:a16="http://schemas.microsoft.com/office/drawing/2014/main" id="{F6081257-8FCC-6920-CF5F-97A9C81BDB8E}"/>
              </a:ext>
            </a:extLst>
          </p:cNvPr>
          <p:cNvSpPr txBox="1">
            <a:spLocks noChangeArrowheads="1"/>
          </p:cNvSpPr>
          <p:nvPr/>
        </p:nvSpPr>
        <p:spPr bwMode="auto">
          <a:xfrm>
            <a:off x="313899" y="846161"/>
            <a:ext cx="8487201" cy="533944"/>
          </a:xfrm>
          <a:prstGeom prst="rect">
            <a:avLst/>
          </a:prstGeom>
          <a:noFill/>
          <a:ln>
            <a:miter lim="800000"/>
            <a:headEnd/>
            <a:tailEnd/>
          </a:ln>
        </p:spPr>
        <p:txBody>
          <a:bodyPr lIns="69056" tIns="34529" rIns="69056" bIns="34529" anchor="b"/>
          <a:lstStyle/>
          <a:p>
            <a:pPr marL="519113" indent="-287338" algn="just">
              <a:buNone/>
              <a:defRPr/>
            </a:pPr>
            <a:r>
              <a:rPr lang="bg-BG" sz="2300" b="1" dirty="0">
                <a:solidFill>
                  <a:schemeClr val="accent1">
                    <a:lumMod val="50000"/>
                  </a:schemeClr>
                </a:solidFill>
              </a:rPr>
              <a:t>6. </a:t>
            </a:r>
            <a:r>
              <a:rPr lang="en-GB" sz="2300" b="1" dirty="0">
                <a:solidFill>
                  <a:schemeClr val="accent1">
                    <a:lumMod val="50000"/>
                  </a:schemeClr>
                </a:solidFill>
              </a:rPr>
              <a:t>How to use science to form science-based and effective policies?</a:t>
            </a:r>
            <a:endParaRPr lang="bg-BG" sz="2300" b="1" dirty="0">
              <a:solidFill>
                <a:schemeClr val="accent1">
                  <a:lumMod val="50000"/>
                </a:schemeClr>
              </a:solidFill>
            </a:endParaRPr>
          </a:p>
        </p:txBody>
      </p:sp>
    </p:spTree>
    <p:extLst>
      <p:ext uri="{BB962C8B-B14F-4D97-AF65-F5344CB8AC3E}">
        <p14:creationId xmlns:p14="http://schemas.microsoft.com/office/powerpoint/2010/main" val="506896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1119117" y="1529147"/>
            <a:ext cx="8120418" cy="64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450"/>
              </a:spcBef>
            </a:pPr>
            <a:r>
              <a:rPr lang="en-US" altLang="en-US" sz="1500" dirty="0">
                <a:solidFill>
                  <a:srgbClr val="002060"/>
                </a:solidFill>
                <a:latin typeface="Tahoma" panose="020B0604030504040204" pitchFamily="34" charset="0"/>
                <a:cs typeface="Tahoma" panose="020B0604030504040204" pitchFamily="34" charset="0"/>
              </a:rPr>
              <a:t>					</a:t>
            </a:r>
            <a:r>
              <a:rPr lang="en-US" altLang="en-US" sz="1500" b="1" dirty="0">
                <a:solidFill>
                  <a:srgbClr val="002060"/>
                </a:solidFill>
                <a:latin typeface="Tahoma" panose="020B0604030504040204" pitchFamily="34" charset="0"/>
                <a:cs typeface="Tahoma" panose="020B0604030504040204" pitchFamily="34" charset="0"/>
              </a:rPr>
              <a:t>Science meets Parliament</a:t>
            </a:r>
            <a:endParaRPr lang="bg-BG" altLang="en-US" sz="1500" b="1" dirty="0">
              <a:solidFill>
                <a:srgbClr val="002060"/>
              </a:solidFill>
              <a:latin typeface="Tahoma" panose="020B0604030504040204" pitchFamily="34" charset="0"/>
              <a:cs typeface="Tahoma" panose="020B0604030504040204" pitchFamily="34" charset="0"/>
            </a:endParaRPr>
          </a:p>
          <a:p>
            <a:pPr algn="just" eaLnBrk="1" hangingPunct="1">
              <a:lnSpc>
                <a:spcPct val="150000"/>
              </a:lnSpc>
              <a:spcBef>
                <a:spcPts val="450"/>
              </a:spcBef>
            </a:pPr>
            <a:endParaRPr lang="en-US" altLang="en-US" sz="600" dirty="0">
              <a:solidFill>
                <a:srgbClr val="002060"/>
              </a:solidFill>
            </a:endParaRPr>
          </a:p>
        </p:txBody>
      </p:sp>
      <p:sp>
        <p:nvSpPr>
          <p:cNvPr id="5" name="Rectangle 2"/>
          <p:cNvSpPr txBox="1">
            <a:spLocks noChangeArrowheads="1"/>
          </p:cNvSpPr>
          <p:nvPr/>
        </p:nvSpPr>
        <p:spPr bwMode="auto">
          <a:xfrm>
            <a:off x="313899" y="846161"/>
            <a:ext cx="8487201" cy="533944"/>
          </a:xfrm>
          <a:prstGeom prst="rect">
            <a:avLst/>
          </a:prstGeom>
          <a:noFill/>
          <a:ln>
            <a:miter lim="800000"/>
            <a:headEnd/>
            <a:tailEnd/>
          </a:ln>
        </p:spPr>
        <p:txBody>
          <a:bodyPr lIns="69056" tIns="34529" rIns="69056" bIns="34529" anchor="b"/>
          <a:lstStyle/>
          <a:p>
            <a:pPr marL="519113" indent="-287338" algn="just">
              <a:buNone/>
              <a:defRPr/>
            </a:pPr>
            <a:r>
              <a:rPr lang="bg-BG" sz="2300" b="1" dirty="0">
                <a:solidFill>
                  <a:schemeClr val="accent1">
                    <a:lumMod val="50000"/>
                  </a:schemeClr>
                </a:solidFill>
              </a:rPr>
              <a:t>6. </a:t>
            </a:r>
            <a:r>
              <a:rPr lang="en-GB" sz="2300" b="1" dirty="0">
                <a:solidFill>
                  <a:schemeClr val="accent1">
                    <a:lumMod val="50000"/>
                  </a:schemeClr>
                </a:solidFill>
              </a:rPr>
              <a:t>How to use science to form science-based and effective policies?</a:t>
            </a:r>
            <a:endParaRPr lang="bg-BG" sz="2300" b="1" dirty="0">
              <a:solidFill>
                <a:schemeClr val="accent1">
                  <a:lumMod val="50000"/>
                </a:schemeClr>
              </a:solidFill>
            </a:endParaRPr>
          </a:p>
        </p:txBody>
      </p:sp>
      <p:sp>
        <p:nvSpPr>
          <p:cNvPr id="4" name="Rectangle 3"/>
          <p:cNvSpPr/>
          <p:nvPr/>
        </p:nvSpPr>
        <p:spPr>
          <a:xfrm>
            <a:off x="491319" y="1673059"/>
            <a:ext cx="5063320" cy="646331"/>
          </a:xfrm>
          <a:prstGeom prst="rect">
            <a:avLst/>
          </a:prstGeom>
        </p:spPr>
        <p:txBody>
          <a:bodyPr wrap="square">
            <a:spAutoFit/>
          </a:bodyPr>
          <a:lstStyle/>
          <a:p>
            <a:r>
              <a:rPr lang="en-US" dirty="0"/>
              <a:t>European Parliament </a:t>
            </a:r>
          </a:p>
          <a:p>
            <a:r>
              <a:rPr lang="en-US" b="1" dirty="0"/>
              <a:t>STOA-</a:t>
            </a:r>
            <a:r>
              <a:rPr lang="en-US" dirty="0"/>
              <a:t> </a:t>
            </a:r>
            <a:r>
              <a:rPr lang="en-US" b="1" dirty="0"/>
              <a:t>Science and Technology Options Assessment </a:t>
            </a:r>
          </a:p>
        </p:txBody>
      </p:sp>
      <p:sp>
        <p:nvSpPr>
          <p:cNvPr id="6" name="Rectangle 5"/>
          <p:cNvSpPr/>
          <p:nvPr/>
        </p:nvSpPr>
        <p:spPr>
          <a:xfrm>
            <a:off x="286602" y="2463302"/>
            <a:ext cx="8761863" cy="4278094"/>
          </a:xfrm>
          <a:prstGeom prst="rect">
            <a:avLst/>
          </a:prstGeom>
        </p:spPr>
        <p:txBody>
          <a:bodyPr wrap="square">
            <a:spAutoFit/>
          </a:bodyPr>
          <a:lstStyle/>
          <a:p>
            <a:pPr algn="just"/>
            <a:r>
              <a:rPr lang="en-US" sz="1600" b="1" dirty="0"/>
              <a:t>Mission:</a:t>
            </a:r>
            <a:r>
              <a:rPr lang="en-US" sz="1600" dirty="0"/>
              <a:t> providing Parliament’s Committees and other parliamentary bodies concerned with independent, high-quality and scientifically impartial studies and information for the assessment of the impact of possibly introducing or promoting new technologies and identifying, from the technological point of view, the options for the best courses of action to take;</a:t>
            </a:r>
          </a:p>
          <a:p>
            <a:r>
              <a:rPr lang="en-US" sz="1600" dirty="0"/>
              <a:t>The STOA Panel forms </a:t>
            </a:r>
            <a:r>
              <a:rPr lang="en-US" sz="1600" b="1" dirty="0"/>
              <a:t>an integral part of the structure of the European Parliament</a:t>
            </a:r>
            <a:r>
              <a:rPr lang="en-US" sz="1600" dirty="0"/>
              <a:t>. It is composed of 25 Members of the European Parliament (MEPs) who are nominated by nine permanent Committees of the Parliament: AGRI, CULT, EMPL, ENVI, IMCO, ITRE, JURI, LIBE and TRAN. </a:t>
            </a:r>
          </a:p>
          <a:p>
            <a:pPr fontAlgn="base"/>
            <a:endParaRPr lang="en-US" sz="1600" dirty="0"/>
          </a:p>
          <a:p>
            <a:pPr fontAlgn="base"/>
            <a:r>
              <a:rPr lang="en-US" sz="1600" dirty="0"/>
              <a:t>All Panel Member have </a:t>
            </a:r>
            <a:r>
              <a:rPr lang="en-US" sz="1600" b="1" dirty="0"/>
              <a:t>scientific advisor </a:t>
            </a:r>
            <a:r>
              <a:rPr lang="en-US" sz="1600" dirty="0"/>
              <a:t>who is working in </a:t>
            </a:r>
            <a:r>
              <a:rPr lang="en-US" sz="1600" b="1" dirty="0"/>
              <a:t>MEP-Scientist Pairing Scheme</a:t>
            </a:r>
          </a:p>
          <a:p>
            <a:r>
              <a:rPr lang="en-US" sz="1600" dirty="0"/>
              <a:t> </a:t>
            </a:r>
          </a:p>
          <a:p>
            <a:pPr fontAlgn="base"/>
            <a:r>
              <a:rPr lang="en-US" sz="1600" b="1" dirty="0"/>
              <a:t> Thematic priority areas</a:t>
            </a:r>
          </a:p>
          <a:p>
            <a:pPr fontAlgn="base"/>
            <a:r>
              <a:rPr lang="en-US" sz="1600" dirty="0"/>
              <a:t>Eco-efficient transport and modern energy solutions;</a:t>
            </a:r>
          </a:p>
          <a:p>
            <a:pPr fontAlgn="base"/>
            <a:r>
              <a:rPr lang="en-US" sz="1600" dirty="0"/>
              <a:t>Sustainable management of natural resources;</a:t>
            </a:r>
          </a:p>
          <a:p>
            <a:pPr fontAlgn="base"/>
            <a:r>
              <a:rPr lang="en-US" sz="1600" dirty="0"/>
              <a:t>Potential and challenges of the Internet;</a:t>
            </a:r>
          </a:p>
          <a:p>
            <a:pPr fontAlgn="base"/>
            <a:r>
              <a:rPr lang="en-US" sz="1600" dirty="0"/>
              <a:t>Health and new technologies in the life sciences;</a:t>
            </a:r>
          </a:p>
          <a:p>
            <a:pPr fontAlgn="base"/>
            <a:r>
              <a:rPr lang="en-US" sz="1600" dirty="0"/>
              <a:t>Science policy, communication and global networking.</a:t>
            </a:r>
          </a:p>
        </p:txBody>
      </p:sp>
    </p:spTree>
    <p:extLst>
      <p:ext uri="{BB962C8B-B14F-4D97-AF65-F5344CB8AC3E}">
        <p14:creationId xmlns:p14="http://schemas.microsoft.com/office/powerpoint/2010/main" val="248436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763858" y="616169"/>
            <a:ext cx="7616283" cy="5740182"/>
          </a:xfrm>
          <a:ln>
            <a:miter lim="800000"/>
            <a:headEnd/>
            <a:tailEnd/>
          </a:ln>
        </p:spPr>
        <p:txBody>
          <a:bodyPr vert="horz" wrap="square" lIns="69056" tIns="34529" rIns="69056" bIns="34529" numCol="1" rtlCol="0" anchor="t" anchorCtr="0" compatLnSpc="1">
            <a:prstTxWarp prst="textNoShape">
              <a:avLst/>
            </a:prstTxWarp>
            <a:noAutofit/>
          </a:bodyPr>
          <a:lstStyle/>
          <a:p>
            <a:pPr marL="0" indent="0" algn="ctr">
              <a:lnSpc>
                <a:spcPct val="125000"/>
              </a:lnSpc>
              <a:spcBef>
                <a:spcPts val="0"/>
              </a:spcBef>
              <a:buNone/>
              <a:defRPr/>
            </a:pPr>
            <a:r>
              <a:rPr lang="en-US" sz="2000" b="1" dirty="0">
                <a:solidFill>
                  <a:schemeClr val="accent1">
                    <a:lumMod val="50000"/>
                  </a:schemeClr>
                </a:solidFill>
              </a:rPr>
              <a:t>CONCLUSION</a:t>
            </a:r>
          </a:p>
          <a:p>
            <a:pPr marL="0" indent="0">
              <a:lnSpc>
                <a:spcPct val="125000"/>
              </a:lnSpc>
              <a:spcBef>
                <a:spcPts val="0"/>
              </a:spcBef>
              <a:buNone/>
              <a:defRPr/>
            </a:pPr>
            <a:r>
              <a:rPr lang="en-US" sz="1800" dirty="0">
                <a:solidFill>
                  <a:schemeClr val="accent1">
                    <a:lumMod val="50000"/>
                  </a:schemeClr>
                </a:solidFill>
              </a:rPr>
              <a:t>Efforts need to be made to improve the transformation of knowledge available through </a:t>
            </a:r>
            <a:r>
              <a:rPr lang="en-US" sz="1800" b="1" dirty="0">
                <a:solidFill>
                  <a:schemeClr val="accent1">
                    <a:lumMod val="50000"/>
                  </a:schemeClr>
                </a:solidFill>
              </a:rPr>
              <a:t>open science </a:t>
            </a:r>
            <a:r>
              <a:rPr lang="en-US" sz="1800" dirty="0">
                <a:solidFill>
                  <a:schemeClr val="accent1">
                    <a:lumMod val="50000"/>
                  </a:schemeClr>
                </a:solidFill>
              </a:rPr>
              <a:t>into socio-economic advantages through </a:t>
            </a:r>
            <a:r>
              <a:rPr lang="en-US" sz="1800" b="1" dirty="0">
                <a:solidFill>
                  <a:schemeClr val="accent1">
                    <a:lumMod val="50000"/>
                  </a:schemeClr>
                </a:solidFill>
              </a:rPr>
              <a:t>open innovation </a:t>
            </a:r>
            <a:r>
              <a:rPr lang="en-US" sz="1800" dirty="0">
                <a:solidFill>
                  <a:schemeClr val="accent1">
                    <a:lumMod val="50000"/>
                  </a:schemeClr>
                </a:solidFill>
              </a:rPr>
              <a:t>(AI-based K&amp;TT, improving science-education-business partnership, Strengthening city partnerships, etc.).</a:t>
            </a:r>
            <a:br>
              <a:rPr lang="en-US" sz="1800" dirty="0">
                <a:solidFill>
                  <a:schemeClr val="accent1">
                    <a:lumMod val="50000"/>
                  </a:schemeClr>
                </a:solidFill>
              </a:rPr>
            </a:br>
            <a:endParaRPr lang="en-US" sz="1800" b="1" dirty="0">
              <a:solidFill>
                <a:schemeClr val="accent1">
                  <a:lumMod val="50000"/>
                </a:schemeClr>
              </a:solidFill>
            </a:endParaRPr>
          </a:p>
          <a:p>
            <a:pPr marL="0" indent="0" algn="ctr">
              <a:lnSpc>
                <a:spcPct val="125000"/>
              </a:lnSpc>
              <a:spcBef>
                <a:spcPts val="0"/>
              </a:spcBef>
              <a:buNone/>
              <a:defRPr/>
            </a:pPr>
            <a:r>
              <a:rPr lang="en-US" sz="1800" b="1" dirty="0">
                <a:solidFill>
                  <a:srgbClr val="FF0000"/>
                </a:solidFill>
              </a:rPr>
              <a:t>OPEN SCIENCE  </a:t>
            </a:r>
            <a:r>
              <a:rPr lang="en-US" sz="1800" b="1" dirty="0">
                <a:solidFill>
                  <a:srgbClr val="FF0000"/>
                </a:solidFill>
                <a:sym typeface="Wingdings" panose="05000000000000000000" pitchFamily="2" charset="2"/>
              </a:rPr>
              <a:t> </a:t>
            </a:r>
            <a:r>
              <a:rPr lang="en-US" sz="1800" b="1" dirty="0">
                <a:solidFill>
                  <a:srgbClr val="FF0000"/>
                </a:solidFill>
              </a:rPr>
              <a:t>OPEN INNOVATION </a:t>
            </a:r>
            <a:r>
              <a:rPr lang="en-US" sz="1800" b="1" dirty="0">
                <a:solidFill>
                  <a:srgbClr val="FF0000"/>
                </a:solidFill>
                <a:sym typeface="Wingdings" panose="05000000000000000000" pitchFamily="2" charset="2"/>
              </a:rPr>
              <a:t> OPEN TO THE WORLD =&gt;</a:t>
            </a:r>
          </a:p>
          <a:p>
            <a:pPr marL="0" indent="0" algn="ctr">
              <a:lnSpc>
                <a:spcPct val="125000"/>
              </a:lnSpc>
              <a:spcBef>
                <a:spcPts val="0"/>
              </a:spcBef>
              <a:buNone/>
              <a:defRPr/>
            </a:pPr>
            <a:r>
              <a:rPr lang="en-US" sz="1800" b="1" dirty="0">
                <a:solidFill>
                  <a:srgbClr val="FF0000"/>
                </a:solidFill>
                <a:sym typeface="Wingdings" panose="05000000000000000000" pitchFamily="2" charset="2"/>
              </a:rPr>
              <a:t>HIGHER GLOBAL COMPTETETIVNESS INDEX</a:t>
            </a:r>
            <a:endParaRPr lang="en-US" sz="1800" b="1" dirty="0">
              <a:solidFill>
                <a:srgbClr val="FF0000"/>
              </a:solidFill>
            </a:endParaRPr>
          </a:p>
          <a:p>
            <a:pPr marL="0" indent="0">
              <a:lnSpc>
                <a:spcPct val="125000"/>
              </a:lnSpc>
              <a:spcBef>
                <a:spcPts val="0"/>
              </a:spcBef>
              <a:buNone/>
              <a:defRPr/>
            </a:pPr>
            <a:endParaRPr lang="en-US" sz="1200" dirty="0">
              <a:solidFill>
                <a:schemeClr val="accent1">
                  <a:lumMod val="50000"/>
                </a:schemeClr>
              </a:solidFill>
            </a:endParaRPr>
          </a:p>
          <a:p>
            <a:pPr marL="0" indent="0">
              <a:lnSpc>
                <a:spcPct val="125000"/>
              </a:lnSpc>
              <a:spcBef>
                <a:spcPts val="0"/>
              </a:spcBef>
              <a:buNone/>
              <a:defRPr/>
            </a:pPr>
            <a:r>
              <a:rPr lang="en-US" sz="1800" dirty="0">
                <a:solidFill>
                  <a:schemeClr val="accent1">
                    <a:lumMod val="50000"/>
                  </a:schemeClr>
                </a:solidFill>
              </a:rPr>
              <a:t>The challenge that science puts to the policy, is to find </a:t>
            </a:r>
            <a:r>
              <a:rPr lang="en-US" sz="1800" b="1" dirty="0">
                <a:solidFill>
                  <a:schemeClr val="accent1">
                    <a:lumMod val="50000"/>
                  </a:schemeClr>
                </a:solidFill>
              </a:rPr>
              <a:t>effective instruments </a:t>
            </a:r>
            <a:r>
              <a:rPr lang="en-US" sz="1800" dirty="0">
                <a:solidFill>
                  <a:schemeClr val="accent1">
                    <a:lumMod val="50000"/>
                  </a:schemeClr>
                </a:solidFill>
              </a:rPr>
              <a:t>that make science a major factor for Europe's economic development and a place with high quality of life for its citizens, such as:</a:t>
            </a:r>
          </a:p>
          <a:p>
            <a:pPr>
              <a:lnSpc>
                <a:spcPct val="125000"/>
              </a:lnSpc>
              <a:spcBef>
                <a:spcPts val="0"/>
              </a:spcBef>
              <a:buFontTx/>
              <a:buChar char="-"/>
              <a:defRPr/>
            </a:pPr>
            <a:r>
              <a:rPr lang="en-US" sz="1800" dirty="0">
                <a:solidFill>
                  <a:schemeClr val="accent1">
                    <a:lumMod val="50000"/>
                  </a:schemeClr>
                </a:solidFill>
              </a:rPr>
              <a:t>Open Science – how to encourage the society to look for/use RR</a:t>
            </a:r>
          </a:p>
          <a:p>
            <a:pPr>
              <a:lnSpc>
                <a:spcPct val="125000"/>
              </a:lnSpc>
              <a:spcBef>
                <a:spcPts val="0"/>
              </a:spcBef>
              <a:buFontTx/>
              <a:buChar char="-"/>
              <a:defRPr/>
            </a:pPr>
            <a:r>
              <a:rPr lang="en-US" sz="1800" dirty="0">
                <a:solidFill>
                  <a:schemeClr val="accent1">
                    <a:lumMod val="50000"/>
                  </a:schemeClr>
                </a:solidFill>
              </a:rPr>
              <a:t>Monitoring and assessment of research activities of PF R&amp;U O;</a:t>
            </a:r>
          </a:p>
          <a:p>
            <a:pPr>
              <a:lnSpc>
                <a:spcPct val="125000"/>
              </a:lnSpc>
              <a:spcBef>
                <a:spcPts val="0"/>
              </a:spcBef>
              <a:buFontTx/>
              <a:buChar char="-"/>
              <a:defRPr/>
            </a:pPr>
            <a:r>
              <a:rPr lang="en-US" sz="1800" dirty="0">
                <a:solidFill>
                  <a:schemeClr val="accent1">
                    <a:lumMod val="50000"/>
                  </a:schemeClr>
                </a:solidFill>
              </a:rPr>
              <a:t>Funding the research depending on the results obtained;</a:t>
            </a:r>
          </a:p>
          <a:p>
            <a:pPr>
              <a:lnSpc>
                <a:spcPct val="125000"/>
              </a:lnSpc>
              <a:spcBef>
                <a:spcPts val="0"/>
              </a:spcBef>
              <a:buFontTx/>
              <a:buChar char="-"/>
              <a:defRPr/>
            </a:pPr>
            <a:r>
              <a:rPr lang="en-US" sz="1800" dirty="0">
                <a:solidFill>
                  <a:schemeClr val="accent1">
                    <a:lumMod val="50000"/>
                  </a:schemeClr>
                </a:solidFill>
              </a:rPr>
              <a:t>RRI Funding – </a:t>
            </a:r>
            <a:r>
              <a:rPr lang="en-US" sz="1800" dirty="0" err="1">
                <a:solidFill>
                  <a:schemeClr val="accent1">
                    <a:lumMod val="50000"/>
                  </a:schemeClr>
                </a:solidFill>
              </a:rPr>
              <a:t>research&amp;innovation</a:t>
            </a:r>
            <a:r>
              <a:rPr lang="en-US" sz="1800" dirty="0">
                <a:solidFill>
                  <a:schemeClr val="accent1">
                    <a:lumMod val="50000"/>
                  </a:schemeClr>
                </a:solidFill>
              </a:rPr>
              <a:t> meeting the societal and industrial needs;</a:t>
            </a:r>
          </a:p>
          <a:p>
            <a:pPr>
              <a:lnSpc>
                <a:spcPct val="125000"/>
              </a:lnSpc>
              <a:spcBef>
                <a:spcPts val="0"/>
              </a:spcBef>
              <a:buFontTx/>
              <a:buChar char="-"/>
              <a:defRPr/>
            </a:pPr>
            <a:r>
              <a:rPr lang="en-US" sz="1800" dirty="0">
                <a:solidFill>
                  <a:schemeClr val="accent1">
                    <a:lumMod val="50000"/>
                  </a:schemeClr>
                </a:solidFill>
              </a:rPr>
              <a:t>...???</a:t>
            </a:r>
          </a:p>
        </p:txBody>
      </p:sp>
      <p:sp>
        <p:nvSpPr>
          <p:cNvPr id="409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858E09-CB3C-402D-A7DE-4CD770C776CB}" type="datetime1">
              <a:rPr lang="de-DE" altLang="en-US"/>
              <a:pPr eaLnBrk="1" hangingPunct="1"/>
              <a:t>20.05.25</a:t>
            </a:fld>
            <a:endParaRPr lang="de-DE" altLang="en-US" dirty="0"/>
          </a:p>
        </p:txBody>
      </p:sp>
    </p:spTree>
    <p:extLst>
      <p:ext uri="{BB962C8B-B14F-4D97-AF65-F5344CB8AC3E}">
        <p14:creationId xmlns:p14="http://schemas.microsoft.com/office/powerpoint/2010/main" val="41947102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513379" y="884397"/>
            <a:ext cx="8354289" cy="1799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lvl="0" algn="ctr"/>
            <a:r>
              <a:rPr lang="lt-LT" sz="2000" dirty="0"/>
              <a:t> </a:t>
            </a:r>
            <a:br>
              <a:rPr lang="bg-BG" sz="2000" dirty="0"/>
            </a:br>
            <a:br>
              <a:rPr lang="en-US" sz="2000" dirty="0"/>
            </a:br>
            <a:r>
              <a:rPr lang="en-US" sz="2000" b="1" dirty="0"/>
              <a:t>Open science </a:t>
            </a:r>
            <a:r>
              <a:rPr lang="en-US" sz="2000" dirty="0"/>
              <a:t>is the movement to make scientific research, data and dissemination accessible to all levels of an </a:t>
            </a:r>
            <a:r>
              <a:rPr lang="en-US" sz="2000" b="1" i="1" dirty="0"/>
              <a:t>inquiring society</a:t>
            </a:r>
            <a:r>
              <a:rPr lang="en-US" sz="2000" dirty="0"/>
              <a:t>.</a:t>
            </a:r>
            <a:br>
              <a:rPr lang="bg-BG" altLang="en-US" sz="2400" b="1" dirty="0">
                <a:solidFill>
                  <a:schemeClr val="accent1">
                    <a:lumMod val="50000"/>
                  </a:schemeClr>
                </a:solidFill>
              </a:rPr>
            </a:br>
            <a:br>
              <a:rPr lang="bg-BG" altLang="en-US" sz="2400" b="1" dirty="0">
                <a:solidFill>
                  <a:schemeClr val="accent1">
                    <a:lumMod val="50000"/>
                  </a:schemeClr>
                </a:solidFill>
              </a:rPr>
            </a:br>
            <a:endParaRPr lang="en-US" altLang="en-US" sz="2400" b="1" dirty="0">
              <a:solidFill>
                <a:schemeClr val="accent1">
                  <a:lumMod val="50000"/>
                </a:schemeClr>
              </a:solidFill>
            </a:endParaRPr>
          </a:p>
        </p:txBody>
      </p:sp>
      <p:pic>
        <p:nvPicPr>
          <p:cNvPr id="2" name="Picture 1"/>
          <p:cNvPicPr>
            <a:picLocks noChangeAspect="1"/>
          </p:cNvPicPr>
          <p:nvPr/>
        </p:nvPicPr>
        <p:blipFill rotWithShape="1">
          <a:blip r:embed="rId2"/>
          <a:srcRect l="1443" r="17979"/>
          <a:stretch/>
        </p:blipFill>
        <p:spPr>
          <a:xfrm>
            <a:off x="69568" y="2274849"/>
            <a:ext cx="9091630" cy="3917660"/>
          </a:xfrm>
          <a:prstGeom prst="rect">
            <a:avLst/>
          </a:prstGeom>
          <a:solidFill>
            <a:schemeClr val="accent4">
              <a:lumMod val="20000"/>
              <a:lumOff val="80000"/>
            </a:schemeClr>
          </a:solidFill>
          <a:ln>
            <a:noFill/>
          </a:ln>
        </p:spPr>
      </p:pic>
    </p:spTree>
    <p:extLst>
      <p:ext uri="{BB962C8B-B14F-4D97-AF65-F5344CB8AC3E}">
        <p14:creationId xmlns:p14="http://schemas.microsoft.com/office/powerpoint/2010/main" val="375672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706709" y="1504026"/>
            <a:ext cx="8008274" cy="4762959"/>
          </a:xfrm>
          <a:ln>
            <a:miter lim="800000"/>
            <a:headEnd/>
            <a:tailEnd/>
          </a:ln>
        </p:spPr>
        <p:txBody>
          <a:bodyPr vert="horz" wrap="square" lIns="69056" tIns="34529" rIns="69056" bIns="34529" numCol="1" rtlCol="0" anchor="t" anchorCtr="0" compatLnSpc="1">
            <a:prstTxWarp prst="textNoShape">
              <a:avLst/>
            </a:prstTxWarp>
            <a:noAutofit/>
          </a:bodyPr>
          <a:lstStyle/>
          <a:p>
            <a:pPr>
              <a:lnSpc>
                <a:spcPct val="150000"/>
              </a:lnSpc>
              <a:spcBef>
                <a:spcPts val="450"/>
              </a:spcBef>
              <a:defRPr/>
            </a:pPr>
            <a:r>
              <a:rPr lang="en-US" sz="2000" dirty="0">
                <a:solidFill>
                  <a:schemeClr val="tx2">
                    <a:lumMod val="75000"/>
                  </a:schemeClr>
                </a:solidFill>
              </a:rPr>
              <a:t>Building a knowledge society requires </a:t>
            </a:r>
            <a:r>
              <a:rPr lang="en-US" sz="2000" b="1" dirty="0">
                <a:solidFill>
                  <a:schemeClr val="tx2">
                    <a:lumMod val="75000"/>
                  </a:schemeClr>
                </a:solidFill>
              </a:rPr>
              <a:t>universal access </a:t>
            </a:r>
            <a:r>
              <a:rPr lang="en-US" sz="2000" dirty="0">
                <a:solidFill>
                  <a:schemeClr val="tx2">
                    <a:lumMod val="75000"/>
                  </a:schemeClr>
                </a:solidFill>
              </a:rPr>
              <a:t>to information and knowledge through information and communication technologies (ICT).</a:t>
            </a:r>
            <a:br>
              <a:rPr lang="en-US" sz="2000" dirty="0">
                <a:solidFill>
                  <a:schemeClr val="tx2">
                    <a:lumMod val="75000"/>
                  </a:schemeClr>
                </a:solidFill>
              </a:rPr>
            </a:br>
            <a:r>
              <a:rPr lang="en-US" sz="2000" dirty="0">
                <a:solidFill>
                  <a:schemeClr val="tx2">
                    <a:lumMod val="75000"/>
                  </a:schemeClr>
                </a:solidFill>
              </a:rPr>
              <a:t>A key role for this is </a:t>
            </a:r>
            <a:r>
              <a:rPr lang="en-US" sz="2000" b="1" dirty="0">
                <a:solidFill>
                  <a:schemeClr val="tx2">
                    <a:lumMod val="75000"/>
                  </a:schemeClr>
                </a:solidFill>
              </a:rPr>
              <a:t>free access to scientific information</a:t>
            </a:r>
            <a:r>
              <a:rPr lang="en-US" sz="2000" dirty="0">
                <a:solidFill>
                  <a:schemeClr val="tx2">
                    <a:lumMod val="75000"/>
                  </a:schemeClr>
                </a:solidFill>
              </a:rPr>
              <a:t> and recently obtained </a:t>
            </a:r>
            <a:r>
              <a:rPr lang="en-US" sz="2000" b="1" dirty="0">
                <a:solidFill>
                  <a:schemeClr val="tx2">
                    <a:lumMod val="75000"/>
                  </a:schemeClr>
                </a:solidFill>
              </a:rPr>
              <a:t>research results</a:t>
            </a:r>
            <a:r>
              <a:rPr lang="en-US" sz="2000" dirty="0">
                <a:solidFill>
                  <a:schemeClr val="tx2">
                    <a:lumMod val="75000"/>
                  </a:schemeClr>
                </a:solidFill>
              </a:rPr>
              <a:t>. </a:t>
            </a:r>
            <a:endParaRPr lang="bg-BG" sz="2000" dirty="0">
              <a:solidFill>
                <a:schemeClr val="tx2">
                  <a:lumMod val="75000"/>
                </a:schemeClr>
              </a:solidFill>
            </a:endParaRPr>
          </a:p>
          <a:p>
            <a:pPr>
              <a:lnSpc>
                <a:spcPct val="150000"/>
              </a:lnSpc>
              <a:spcBef>
                <a:spcPts val="450"/>
              </a:spcBef>
              <a:defRPr/>
            </a:pPr>
            <a:r>
              <a:rPr lang="en-US" sz="2000" dirty="0">
                <a:solidFill>
                  <a:schemeClr val="tx2">
                    <a:lumMod val="75000"/>
                  </a:schemeClr>
                </a:solidFill>
              </a:rPr>
              <a:t>OPEN SCIENCE:</a:t>
            </a:r>
          </a:p>
          <a:p>
            <a:pPr marL="1289050" indent="228600">
              <a:lnSpc>
                <a:spcPct val="150000"/>
              </a:lnSpc>
              <a:spcBef>
                <a:spcPts val="450"/>
              </a:spcBef>
              <a:buFont typeface="Wingdings" panose="05000000000000000000" pitchFamily="2" charset="2"/>
              <a:buChar char="ü"/>
              <a:defRPr/>
            </a:pPr>
            <a:r>
              <a:rPr lang="en-US" sz="2000" dirty="0">
                <a:solidFill>
                  <a:schemeClr val="tx2">
                    <a:lumMod val="75000"/>
                  </a:schemeClr>
                </a:solidFill>
              </a:rPr>
              <a:t>Open to the scientists</a:t>
            </a:r>
          </a:p>
          <a:p>
            <a:pPr marL="1289050" indent="228600">
              <a:lnSpc>
                <a:spcPct val="150000"/>
              </a:lnSpc>
              <a:spcBef>
                <a:spcPts val="450"/>
              </a:spcBef>
              <a:buFont typeface="Wingdings" panose="05000000000000000000" pitchFamily="2" charset="2"/>
              <a:buChar char="ü"/>
              <a:defRPr/>
            </a:pPr>
            <a:r>
              <a:rPr lang="en-US" sz="2000" dirty="0">
                <a:solidFill>
                  <a:schemeClr val="tx2">
                    <a:lumMod val="75000"/>
                  </a:schemeClr>
                </a:solidFill>
              </a:rPr>
              <a:t>Open to the schools</a:t>
            </a:r>
          </a:p>
          <a:p>
            <a:pPr marL="1289050" indent="228600">
              <a:lnSpc>
                <a:spcPct val="150000"/>
              </a:lnSpc>
              <a:spcBef>
                <a:spcPts val="450"/>
              </a:spcBef>
              <a:buFont typeface="Wingdings" panose="05000000000000000000" pitchFamily="2" charset="2"/>
              <a:buChar char="ü"/>
              <a:defRPr/>
            </a:pPr>
            <a:r>
              <a:rPr lang="en-US" sz="2000" dirty="0">
                <a:solidFill>
                  <a:schemeClr val="tx2">
                    <a:lumMod val="75000"/>
                  </a:schemeClr>
                </a:solidFill>
              </a:rPr>
              <a:t>Open to the society/industry</a:t>
            </a:r>
          </a:p>
          <a:p>
            <a:pPr marL="1289050" indent="228600">
              <a:lnSpc>
                <a:spcPct val="150000"/>
              </a:lnSpc>
              <a:spcBef>
                <a:spcPts val="450"/>
              </a:spcBef>
              <a:buFont typeface="Wingdings" panose="05000000000000000000" pitchFamily="2" charset="2"/>
              <a:buChar char="ü"/>
              <a:defRPr/>
            </a:pPr>
            <a:r>
              <a:rPr lang="en-US" sz="2000" dirty="0">
                <a:solidFill>
                  <a:schemeClr val="tx2">
                    <a:lumMod val="75000"/>
                  </a:schemeClr>
                </a:solidFill>
              </a:rPr>
              <a:t>Open to the policy -  evidence based policy decisions</a:t>
            </a:r>
          </a:p>
        </p:txBody>
      </p:sp>
      <p:sp>
        <p:nvSpPr>
          <p:cNvPr id="409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858E09-CB3C-402D-A7DE-4CD770C776CB}" type="datetime1">
              <a:rPr lang="de-DE" altLang="en-US"/>
              <a:pPr eaLnBrk="1" hangingPunct="1"/>
              <a:t>20.05.25</a:t>
            </a:fld>
            <a:endParaRPr lang="de-DE" altLang="en-US" dirty="0"/>
          </a:p>
        </p:txBody>
      </p:sp>
      <p:sp>
        <p:nvSpPr>
          <p:cNvPr id="9218" name="Rectangle 2"/>
          <p:cNvSpPr>
            <a:spLocks noGrp="1" noChangeArrowheads="1"/>
          </p:cNvSpPr>
          <p:nvPr>
            <p:ph type="title" idx="4294967295"/>
          </p:nvPr>
        </p:nvSpPr>
        <p:spPr bwMode="auto">
          <a:xfrm>
            <a:off x="847824" y="1037709"/>
            <a:ext cx="5829300" cy="342900"/>
          </a:xfrm>
          <a:prstGeom prst="rect">
            <a:avLst/>
          </a:prstGeom>
          <a:ln>
            <a:miter lim="800000"/>
            <a:headEnd/>
            <a:tailEnd/>
          </a:ln>
        </p:spPr>
        <p:txBody>
          <a:bodyPr vert="horz" wrap="square" lIns="69056" tIns="34529" rIns="69056" bIns="34529" numCol="1" rtlCol="0" anchor="b" anchorCtr="0" compatLnSpc="1">
            <a:prstTxWarp prst="textNoShape">
              <a:avLst/>
            </a:prstTxWarp>
            <a:noAutofit/>
          </a:bodyPr>
          <a:lstStyle/>
          <a:p>
            <a:pPr eaLnBrk="1" hangingPunct="1">
              <a:defRPr/>
            </a:pPr>
            <a:r>
              <a:rPr lang="en-US" sz="2400" dirty="0">
                <a:solidFill>
                  <a:schemeClr val="accent1">
                    <a:lumMod val="50000"/>
                  </a:schemeClr>
                </a:solidFill>
              </a:rPr>
              <a:t>Introduction</a:t>
            </a:r>
          </a:p>
        </p:txBody>
      </p:sp>
      <p:sp>
        <p:nvSpPr>
          <p:cNvPr id="3" name="TextBox 2">
            <a:extLst>
              <a:ext uri="{FF2B5EF4-FFF2-40B4-BE49-F238E27FC236}">
                <a16:creationId xmlns:a16="http://schemas.microsoft.com/office/drawing/2014/main" id="{3CE07A83-DB9C-86EE-2F87-E611A88E630C}"/>
              </a:ext>
            </a:extLst>
          </p:cNvPr>
          <p:cNvSpPr txBox="1"/>
          <p:nvPr/>
        </p:nvSpPr>
        <p:spPr>
          <a:xfrm rot="16200000">
            <a:off x="197318" y="4769938"/>
            <a:ext cx="1872114" cy="369332"/>
          </a:xfrm>
          <a:prstGeom prst="rect">
            <a:avLst/>
          </a:prstGeom>
          <a:solidFill>
            <a:schemeClr val="accent2">
              <a:lumMod val="40000"/>
              <a:lumOff val="60000"/>
            </a:schemeClr>
          </a:solidFill>
        </p:spPr>
        <p:txBody>
          <a:bodyPr wrap="square">
            <a:spAutoFit/>
          </a:bodyPr>
          <a:lstStyle/>
          <a:p>
            <a:r>
              <a:rPr lang="en-US" sz="1800" b="1" i="1" dirty="0"/>
              <a:t>inquiring society</a:t>
            </a:r>
            <a:endParaRPr lang="en-BG" dirty="0"/>
          </a:p>
        </p:txBody>
      </p:sp>
      <p:sp>
        <p:nvSpPr>
          <p:cNvPr id="4" name="Right Brace 3">
            <a:extLst>
              <a:ext uri="{FF2B5EF4-FFF2-40B4-BE49-F238E27FC236}">
                <a16:creationId xmlns:a16="http://schemas.microsoft.com/office/drawing/2014/main" id="{F4C6E88E-4938-4774-A858-2323547C8118}"/>
              </a:ext>
            </a:extLst>
          </p:cNvPr>
          <p:cNvSpPr/>
          <p:nvPr/>
        </p:nvSpPr>
        <p:spPr>
          <a:xfrm>
            <a:off x="1424539" y="4018547"/>
            <a:ext cx="540000" cy="1872114"/>
          </a:xfrm>
          <a:prstGeom prst="rightBrace">
            <a:avLst>
              <a:gd name="adj1" fmla="val 54677"/>
              <a:gd name="adj2" fmla="val 50000"/>
            </a:avLst>
          </a:pr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G"/>
          </a:p>
        </p:txBody>
      </p:sp>
    </p:spTree>
    <p:extLst>
      <p:ext uri="{BB962C8B-B14F-4D97-AF65-F5344CB8AC3E}">
        <p14:creationId xmlns:p14="http://schemas.microsoft.com/office/powerpoint/2010/main" val="964862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628650" y="1905470"/>
            <a:ext cx="8068235" cy="3891726"/>
          </a:xfrm>
          <a:ln>
            <a:miter lim="800000"/>
            <a:headEnd/>
            <a:tailEnd/>
          </a:ln>
        </p:spPr>
        <p:txBody>
          <a:bodyPr vert="horz" wrap="square" lIns="69056" tIns="34529" rIns="69056" bIns="34529" numCol="1" rtlCol="0" anchor="t" anchorCtr="0" compatLnSpc="1">
            <a:prstTxWarp prst="textNoShape">
              <a:avLst/>
            </a:prstTxWarp>
            <a:noAutofit/>
          </a:bodyPr>
          <a:lstStyle/>
          <a:p>
            <a:pPr>
              <a:lnSpc>
                <a:spcPct val="150000"/>
              </a:lnSpc>
              <a:spcBef>
                <a:spcPts val="450"/>
              </a:spcBef>
              <a:defRPr/>
            </a:pPr>
            <a:r>
              <a:rPr lang="en-US" sz="2000" dirty="0">
                <a:solidFill>
                  <a:schemeClr val="accent1">
                    <a:lumMod val="50000"/>
                  </a:schemeClr>
                </a:solidFill>
              </a:rPr>
              <a:t>The National Strategy for the Development of Scientific Research in the Republic of Bulgaria 2017 - 2030 adopted in June 2017 by the National Assembly envisages </a:t>
            </a:r>
            <a:r>
              <a:rPr lang="en-US" sz="2000" b="1" dirty="0">
                <a:solidFill>
                  <a:schemeClr val="accent1">
                    <a:lumMod val="50000"/>
                  </a:schemeClr>
                </a:solidFill>
              </a:rPr>
              <a:t>open access publications </a:t>
            </a:r>
            <a:r>
              <a:rPr lang="en-US" sz="2000" dirty="0">
                <a:solidFill>
                  <a:schemeClr val="accent1">
                    <a:lumMod val="50000"/>
                  </a:schemeClr>
                </a:solidFill>
              </a:rPr>
              <a:t>as a main element of the Strategic aim of increasing the research results visibility.</a:t>
            </a:r>
            <a:r>
              <a:rPr lang="en-GB" altLang="en-US" sz="2000" dirty="0">
                <a:solidFill>
                  <a:srgbClr val="000000"/>
                </a:solidFill>
                <a:latin typeface="Arial" panose="020B0604020202020204" pitchFamily="34" charset="0"/>
                <a:ea typeface="Cambria" panose="02040503050406030204" pitchFamily="18" charset="0"/>
                <a:cs typeface="Times New Roman" panose="02020603050405020304" pitchFamily="18" charset="0"/>
              </a:rPr>
              <a:t> </a:t>
            </a:r>
          </a:p>
          <a:p>
            <a:pPr marL="0" indent="0">
              <a:lnSpc>
                <a:spcPct val="150000"/>
              </a:lnSpc>
              <a:spcBef>
                <a:spcPts val="450"/>
              </a:spcBef>
              <a:buNone/>
              <a:defRPr/>
            </a:pPr>
            <a:endParaRPr lang="en-US" altLang="en-US" sz="1600" dirty="0">
              <a:latin typeface="Arial" panose="020B0604020202020204" pitchFamily="34" charset="0"/>
            </a:endParaRPr>
          </a:p>
          <a:p>
            <a:pPr>
              <a:lnSpc>
                <a:spcPct val="150000"/>
              </a:lnSpc>
              <a:spcBef>
                <a:spcPts val="450"/>
              </a:spcBef>
              <a:defRPr/>
            </a:pPr>
            <a:r>
              <a:rPr lang="en-US" sz="2000" dirty="0">
                <a:solidFill>
                  <a:schemeClr val="accent1">
                    <a:lumMod val="50000"/>
                  </a:schemeClr>
                </a:solidFill>
              </a:rPr>
              <a:t> Key indicator – number of scientific publications with open access is included as an informative indicator in the Regulations for monitoring and assessment of scientific activities performed by PF RO&amp;U.A</a:t>
            </a:r>
          </a:p>
          <a:p>
            <a:pPr>
              <a:lnSpc>
                <a:spcPct val="150000"/>
              </a:lnSpc>
              <a:spcBef>
                <a:spcPts val="450"/>
              </a:spcBef>
              <a:defRPr/>
            </a:pPr>
            <a:endParaRPr lang="en-US" sz="2000" dirty="0">
              <a:solidFill>
                <a:schemeClr val="accent1">
                  <a:lumMod val="50000"/>
                </a:schemeClr>
              </a:solidFill>
            </a:endParaRPr>
          </a:p>
          <a:p>
            <a:pPr>
              <a:lnSpc>
                <a:spcPct val="150000"/>
              </a:lnSpc>
              <a:spcBef>
                <a:spcPts val="450"/>
              </a:spcBef>
              <a:defRPr/>
            </a:pPr>
            <a:endParaRPr lang="en-US" sz="2000" dirty="0">
              <a:solidFill>
                <a:schemeClr val="accent1">
                  <a:lumMod val="50000"/>
                </a:schemeClr>
              </a:solidFill>
            </a:endParaRPr>
          </a:p>
          <a:p>
            <a:pPr>
              <a:lnSpc>
                <a:spcPct val="150000"/>
              </a:lnSpc>
              <a:spcBef>
                <a:spcPts val="450"/>
              </a:spcBef>
              <a:defRPr/>
            </a:pPr>
            <a:endParaRPr lang="en-US" sz="2000" dirty="0">
              <a:solidFill>
                <a:schemeClr val="accent1">
                  <a:lumMod val="50000"/>
                </a:schemeClr>
              </a:solidFill>
            </a:endParaRPr>
          </a:p>
          <a:p>
            <a:pPr marL="0" indent="0">
              <a:lnSpc>
                <a:spcPct val="150000"/>
              </a:lnSpc>
              <a:spcBef>
                <a:spcPts val="450"/>
              </a:spcBef>
              <a:buNone/>
              <a:defRPr/>
            </a:pPr>
            <a:endParaRPr lang="en-US" sz="2000" dirty="0">
              <a:solidFill>
                <a:schemeClr val="accent1">
                  <a:lumMod val="50000"/>
                </a:schemeClr>
              </a:solidFill>
            </a:endParaRPr>
          </a:p>
        </p:txBody>
      </p:sp>
      <p:sp>
        <p:nvSpPr>
          <p:cNvPr id="409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858E09-CB3C-402D-A7DE-4CD770C776CB}" type="datetime1">
              <a:rPr lang="de-DE" altLang="en-US"/>
              <a:pPr eaLnBrk="1" hangingPunct="1"/>
              <a:t>20.05.25</a:t>
            </a:fld>
            <a:endParaRPr lang="de-DE" altLang="en-US"/>
          </a:p>
        </p:txBody>
      </p:sp>
      <p:sp>
        <p:nvSpPr>
          <p:cNvPr id="9218" name="Rectangle 2"/>
          <p:cNvSpPr>
            <a:spLocks noGrp="1" noChangeArrowheads="1"/>
          </p:cNvSpPr>
          <p:nvPr>
            <p:ph type="title" idx="4294967295"/>
          </p:nvPr>
        </p:nvSpPr>
        <p:spPr bwMode="auto">
          <a:xfrm>
            <a:off x="1115454" y="1216128"/>
            <a:ext cx="5829300" cy="342900"/>
          </a:xfrm>
          <a:prstGeom prst="rect">
            <a:avLst/>
          </a:prstGeom>
          <a:ln>
            <a:miter lim="800000"/>
            <a:headEnd/>
            <a:tailEnd/>
          </a:ln>
        </p:spPr>
        <p:txBody>
          <a:bodyPr vert="horz" wrap="square" lIns="69056" tIns="34529" rIns="69056" bIns="34529" numCol="1" rtlCol="0" anchor="b" anchorCtr="0" compatLnSpc="1">
            <a:prstTxWarp prst="textNoShape">
              <a:avLst/>
            </a:prstTxWarp>
            <a:noAutofit/>
          </a:bodyPr>
          <a:lstStyle/>
          <a:p>
            <a:pPr eaLnBrk="1" hangingPunct="1">
              <a:defRPr/>
            </a:pPr>
            <a:r>
              <a:rPr lang="en-US" sz="2400" b="1" dirty="0">
                <a:solidFill>
                  <a:schemeClr val="accent1">
                    <a:lumMod val="50000"/>
                  </a:schemeClr>
                </a:solidFill>
              </a:rPr>
              <a:t>Bulgarian situation</a:t>
            </a:r>
          </a:p>
        </p:txBody>
      </p:sp>
    </p:spTree>
    <p:extLst>
      <p:ext uri="{BB962C8B-B14F-4D97-AF65-F5344CB8AC3E}">
        <p14:creationId xmlns:p14="http://schemas.microsoft.com/office/powerpoint/2010/main" val="25240716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479503" y="1161444"/>
            <a:ext cx="8240985" cy="5194907"/>
          </a:xfrm>
          <a:ln>
            <a:miter lim="800000"/>
            <a:headEnd/>
            <a:tailEnd/>
          </a:ln>
        </p:spPr>
        <p:txBody>
          <a:bodyPr vert="horz" wrap="square" lIns="69056" tIns="34529" rIns="69056" bIns="34529" numCol="1" rtlCol="0" anchor="t" anchorCtr="0" compatLnSpc="1">
            <a:prstTxWarp prst="textNoShape">
              <a:avLst/>
            </a:prstTxWarp>
            <a:noAutofit/>
          </a:bodyPr>
          <a:lstStyle/>
          <a:p>
            <a:pPr>
              <a:lnSpc>
                <a:spcPct val="125000"/>
              </a:lnSpc>
              <a:spcBef>
                <a:spcPts val="0"/>
              </a:spcBef>
              <a:defRPr/>
            </a:pPr>
            <a:r>
              <a:rPr lang="en-US" sz="2000" dirty="0">
                <a:solidFill>
                  <a:schemeClr val="accent1">
                    <a:lumMod val="50000"/>
                  </a:schemeClr>
                </a:solidFill>
              </a:rPr>
              <a:t>OPEN INNOVATION</a:t>
            </a:r>
          </a:p>
          <a:p>
            <a:pPr marL="0" indent="0">
              <a:lnSpc>
                <a:spcPct val="150000"/>
              </a:lnSpc>
              <a:spcBef>
                <a:spcPts val="450"/>
              </a:spcBef>
              <a:buNone/>
              <a:defRPr/>
            </a:pPr>
            <a:r>
              <a:rPr lang="en-US" sz="2000" dirty="0">
                <a:solidFill>
                  <a:schemeClr val="accent1">
                    <a:lumMod val="50000"/>
                  </a:schemeClr>
                </a:solidFill>
              </a:rPr>
              <a:t>Focusing on the type definition as "a distributed innovation process based on </a:t>
            </a:r>
            <a:r>
              <a:rPr lang="en-US" sz="2000" b="1" dirty="0">
                <a:solidFill>
                  <a:schemeClr val="accent1">
                    <a:lumMod val="50000"/>
                  </a:schemeClr>
                </a:solidFill>
              </a:rPr>
              <a:t>purposively managed knowledge flows</a:t>
            </a:r>
            <a:r>
              <a:rPr lang="en-US" sz="2000" dirty="0">
                <a:solidFill>
                  <a:schemeClr val="accent1">
                    <a:lumMod val="50000"/>
                  </a:schemeClr>
                </a:solidFill>
              </a:rPr>
              <a:t> across organizational boundaries, using pecuniary and non-pecuniary mechanisms in line with the organization's business model we can define the following challenges</a:t>
            </a:r>
            <a:r>
              <a:rPr lang="bg-BG" sz="2000" dirty="0">
                <a:solidFill>
                  <a:schemeClr val="accent1">
                    <a:lumMod val="50000"/>
                  </a:schemeClr>
                </a:solidFill>
              </a:rPr>
              <a:t>:</a:t>
            </a:r>
            <a:r>
              <a:rPr lang="en-US" sz="2000" dirty="0">
                <a:solidFill>
                  <a:schemeClr val="accent1">
                    <a:lumMod val="50000"/>
                  </a:schemeClr>
                </a:solidFill>
              </a:rPr>
              <a:t> </a:t>
            </a:r>
          </a:p>
          <a:p>
            <a:pPr marL="0" indent="0">
              <a:lnSpc>
                <a:spcPct val="150000"/>
              </a:lnSpc>
              <a:spcBef>
                <a:spcPts val="450"/>
              </a:spcBef>
              <a:buNone/>
              <a:defRPr/>
            </a:pPr>
            <a:r>
              <a:rPr lang="en-US" sz="2000" b="1" dirty="0">
                <a:solidFill>
                  <a:schemeClr val="accent1">
                    <a:lumMod val="50000"/>
                  </a:schemeClr>
                </a:solidFill>
              </a:rPr>
              <a:t>1. Knowledge and technology transfer – </a:t>
            </a:r>
            <a:r>
              <a:rPr lang="en-US" sz="2000" dirty="0">
                <a:solidFill>
                  <a:schemeClr val="accent1">
                    <a:lumMod val="50000"/>
                  </a:schemeClr>
                </a:solidFill>
              </a:rPr>
              <a:t>one of the BG presidency’s priority is becoming more and more important for innovation;</a:t>
            </a:r>
          </a:p>
          <a:p>
            <a:pPr marL="0" indent="0">
              <a:lnSpc>
                <a:spcPct val="150000"/>
              </a:lnSpc>
              <a:spcBef>
                <a:spcPts val="450"/>
              </a:spcBef>
              <a:buNone/>
              <a:defRPr/>
            </a:pPr>
            <a:r>
              <a:rPr lang="en-US" sz="2000" dirty="0">
                <a:solidFill>
                  <a:schemeClr val="accent1">
                    <a:lumMod val="50000"/>
                  </a:schemeClr>
                </a:solidFill>
              </a:rPr>
              <a:t>We have to find new and smart approaches for realization of knowledge and technology transfer – e.g. </a:t>
            </a:r>
            <a:r>
              <a:rPr lang="en-US" sz="2000" b="1" dirty="0">
                <a:solidFill>
                  <a:schemeClr val="accent1">
                    <a:lumMod val="50000"/>
                  </a:schemeClr>
                </a:solidFill>
              </a:rPr>
              <a:t>AI-based K&amp;TT</a:t>
            </a:r>
            <a:endParaRPr lang="en-US" sz="2000" dirty="0">
              <a:solidFill>
                <a:schemeClr val="accent1">
                  <a:lumMod val="50000"/>
                </a:schemeClr>
              </a:solidFill>
            </a:endParaRPr>
          </a:p>
        </p:txBody>
      </p:sp>
      <p:sp>
        <p:nvSpPr>
          <p:cNvPr id="409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858E09-CB3C-402D-A7DE-4CD770C776CB}" type="datetime1">
              <a:rPr lang="de-DE" altLang="en-US"/>
              <a:pPr eaLnBrk="1" hangingPunct="1"/>
              <a:t>20.05.25</a:t>
            </a:fld>
            <a:endParaRPr lang="de-DE" altLang="en-US"/>
          </a:p>
        </p:txBody>
      </p:sp>
    </p:spTree>
    <p:extLst>
      <p:ext uri="{BB962C8B-B14F-4D97-AF65-F5344CB8AC3E}">
        <p14:creationId xmlns:p14="http://schemas.microsoft.com/office/powerpoint/2010/main" val="3834344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02CE546-DFD1-F261-1FCB-BB9CE22F0E35}"/>
              </a:ext>
            </a:extLst>
          </p:cNvPr>
          <p:cNvSpPr>
            <a:spLocks noGrp="1"/>
          </p:cNvSpPr>
          <p:nvPr>
            <p:ph type="ctrTitle"/>
          </p:nvPr>
        </p:nvSpPr>
        <p:spPr>
          <a:xfrm>
            <a:off x="2057399" y="580102"/>
            <a:ext cx="5995219" cy="435897"/>
          </a:xfrm>
        </p:spPr>
        <p:txBody>
          <a:bodyPr>
            <a:noAutofit/>
          </a:bodyPr>
          <a:lstStyle/>
          <a:p>
            <a:pPr eaLnBrk="1" hangingPunct="1">
              <a:lnSpc>
                <a:spcPct val="114000"/>
              </a:lnSpc>
              <a:spcBef>
                <a:spcPts val="0"/>
              </a:spcBef>
              <a:defRPr/>
            </a:pPr>
            <a:r>
              <a:rPr lang="en-US" altLang="en-US" sz="2400" b="1" dirty="0">
                <a:solidFill>
                  <a:schemeClr val="accent1">
                    <a:lumMod val="75000"/>
                  </a:schemeClr>
                </a:solidFill>
              </a:rPr>
              <a:t>IP Challenges with Transfer of Knowledge </a:t>
            </a:r>
            <a:endParaRPr lang="en-GB" altLang="en-US" sz="2400" b="1" dirty="0">
              <a:solidFill>
                <a:schemeClr val="accent1">
                  <a:lumMod val="75000"/>
                </a:schemeClr>
              </a:solidFill>
              <a:latin typeface="Arial Narrow" panose="020B0606020202030204" pitchFamily="34" charset="0"/>
            </a:endParaRPr>
          </a:p>
        </p:txBody>
      </p:sp>
      <p:sp>
        <p:nvSpPr>
          <p:cNvPr id="32771" name="Slide Number Placeholder 4">
            <a:extLst>
              <a:ext uri="{FF2B5EF4-FFF2-40B4-BE49-F238E27FC236}">
                <a16:creationId xmlns:a16="http://schemas.microsoft.com/office/drawing/2014/main" id="{27F88871-35D0-11BC-7A60-C41B4DC5E9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A34A38-F40F-FF4F-81EC-FB4840B9D419}" type="slidenum">
              <a:rPr lang="en-US" altLang="en-US" sz="1200">
                <a:solidFill>
                  <a:srgbClr val="898989"/>
                </a:solidFill>
              </a:rPr>
              <a:pPr>
                <a:spcBef>
                  <a:spcPct val="0"/>
                </a:spcBef>
                <a:buFontTx/>
                <a:buNone/>
              </a:pPr>
              <a:t>6</a:t>
            </a:fld>
            <a:endParaRPr lang="en-US" altLang="en-US" sz="1200">
              <a:solidFill>
                <a:srgbClr val="898989"/>
              </a:solidFill>
            </a:endParaRPr>
          </a:p>
        </p:txBody>
      </p:sp>
      <p:sp>
        <p:nvSpPr>
          <p:cNvPr id="2" name="Rectangle 1">
            <a:extLst>
              <a:ext uri="{FF2B5EF4-FFF2-40B4-BE49-F238E27FC236}">
                <a16:creationId xmlns:a16="http://schemas.microsoft.com/office/drawing/2014/main" id="{E1EC5895-3206-FD35-C124-52DA152EBEAC}"/>
              </a:ext>
            </a:extLst>
          </p:cNvPr>
          <p:cNvSpPr/>
          <p:nvPr/>
        </p:nvSpPr>
        <p:spPr>
          <a:xfrm>
            <a:off x="609600" y="1371600"/>
            <a:ext cx="7848600" cy="4821320"/>
          </a:xfrm>
          <a:prstGeom prst="rect">
            <a:avLst/>
          </a:prstGeom>
        </p:spPr>
        <p:txBody>
          <a:bodyPr>
            <a:spAutoFit/>
          </a:bodyPr>
          <a:lstStyle/>
          <a:p>
            <a:pPr>
              <a:defRPr/>
            </a:pPr>
            <a:r>
              <a:rPr lang="en-US" sz="2000" b="1" dirty="0">
                <a:solidFill>
                  <a:schemeClr val="accent1">
                    <a:lumMod val="75000"/>
                  </a:schemeClr>
                </a:solidFill>
              </a:rPr>
              <a:t>Complementarity Between Open Science and IPRs</a:t>
            </a:r>
          </a:p>
          <a:p>
            <a:pPr algn="just">
              <a:lnSpc>
                <a:spcPct val="114000"/>
              </a:lnSpc>
              <a:spcBef>
                <a:spcPts val="600"/>
              </a:spcBef>
              <a:defRPr/>
            </a:pPr>
            <a:r>
              <a:rPr lang="en-US" sz="2000" dirty="0"/>
              <a:t>The general aim of the EU Open Science policy is to enable the replicability and/or the uptake of research results by others. The end goal of such policy should be to enable these research results to be used in an Open Innovation context, thereby speeding up the uptake of innovation with high impact for society. </a:t>
            </a:r>
          </a:p>
          <a:p>
            <a:pPr algn="just">
              <a:lnSpc>
                <a:spcPct val="114000"/>
              </a:lnSpc>
              <a:spcBef>
                <a:spcPts val="600"/>
              </a:spcBef>
              <a:defRPr/>
            </a:pPr>
            <a:r>
              <a:rPr lang="en-US" sz="2000" dirty="0"/>
              <a:t>However, there are several ways to reach this objective, including by means of IPRs. </a:t>
            </a:r>
          </a:p>
          <a:p>
            <a:pPr algn="just">
              <a:lnSpc>
                <a:spcPct val="114000"/>
              </a:lnSpc>
              <a:spcBef>
                <a:spcPts val="600"/>
              </a:spcBef>
              <a:defRPr/>
            </a:pPr>
            <a:r>
              <a:rPr lang="en-US" sz="2000" dirty="0"/>
              <a:t>An unbalanced one-size-fits-all European Open Science policy where the concept of Open Science is still too often associated with “free of charge access for all” would be highly detrimental to European RD&amp;I ecosystems. This would prevent industry from securing the element of shared “value capture” essential to Open Innovation.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B34C70F-B88B-A2F0-9FAD-EC973110DF6D}"/>
              </a:ext>
            </a:extLst>
          </p:cNvPr>
          <p:cNvSpPr>
            <a:spLocks noGrp="1"/>
          </p:cNvSpPr>
          <p:nvPr>
            <p:ph type="ctrTitle"/>
          </p:nvPr>
        </p:nvSpPr>
        <p:spPr>
          <a:xfrm>
            <a:off x="2057400" y="101600"/>
            <a:ext cx="5334000" cy="914400"/>
          </a:xfrm>
        </p:spPr>
        <p:txBody>
          <a:bodyPr/>
          <a:lstStyle/>
          <a:p>
            <a:pPr eaLnBrk="1" hangingPunct="1">
              <a:lnSpc>
                <a:spcPct val="114000"/>
              </a:lnSpc>
              <a:spcBef>
                <a:spcPts val="0"/>
              </a:spcBef>
              <a:defRPr/>
            </a:pPr>
            <a:r>
              <a:rPr lang="en-US" altLang="en-US" sz="2400" b="1" dirty="0">
                <a:solidFill>
                  <a:schemeClr val="accent1">
                    <a:lumMod val="75000"/>
                  </a:schemeClr>
                </a:solidFill>
              </a:rPr>
              <a:t>General IP Misconceptions in academia/ industry </a:t>
            </a:r>
            <a:endParaRPr lang="en-GB" altLang="en-US" sz="2400" b="1" dirty="0">
              <a:solidFill>
                <a:schemeClr val="accent1">
                  <a:lumMod val="75000"/>
                </a:schemeClr>
              </a:solidFill>
              <a:latin typeface="Arial Narrow" panose="020B0606020202030204" pitchFamily="34" charset="0"/>
            </a:endParaRPr>
          </a:p>
        </p:txBody>
      </p:sp>
      <p:sp>
        <p:nvSpPr>
          <p:cNvPr id="33795" name="Slide Number Placeholder 4">
            <a:extLst>
              <a:ext uri="{FF2B5EF4-FFF2-40B4-BE49-F238E27FC236}">
                <a16:creationId xmlns:a16="http://schemas.microsoft.com/office/drawing/2014/main" id="{1C2924F5-B0C9-8719-680F-3B61421D7D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66AB40E-1847-124F-A677-484A87266B06}" type="slidenum">
              <a:rPr lang="en-US" altLang="en-US" sz="1200">
                <a:solidFill>
                  <a:srgbClr val="898989"/>
                </a:solidFill>
              </a:rPr>
              <a:pPr>
                <a:spcBef>
                  <a:spcPct val="0"/>
                </a:spcBef>
                <a:buFontTx/>
                <a:buNone/>
              </a:pPr>
              <a:t>7</a:t>
            </a:fld>
            <a:endParaRPr lang="en-US" altLang="en-US" sz="1200">
              <a:solidFill>
                <a:srgbClr val="898989"/>
              </a:solidFill>
            </a:endParaRPr>
          </a:p>
        </p:txBody>
      </p:sp>
      <p:sp>
        <p:nvSpPr>
          <p:cNvPr id="2" name="Rectangle 1">
            <a:extLst>
              <a:ext uri="{FF2B5EF4-FFF2-40B4-BE49-F238E27FC236}">
                <a16:creationId xmlns:a16="http://schemas.microsoft.com/office/drawing/2014/main" id="{958DCF45-280C-2530-FB77-4DD1885060DA}"/>
              </a:ext>
            </a:extLst>
          </p:cNvPr>
          <p:cNvSpPr/>
          <p:nvPr/>
        </p:nvSpPr>
        <p:spPr>
          <a:xfrm>
            <a:off x="685800" y="1146175"/>
            <a:ext cx="7620000" cy="4510088"/>
          </a:xfrm>
          <a:prstGeom prst="rect">
            <a:avLst/>
          </a:prstGeom>
        </p:spPr>
        <p:txBody>
          <a:bodyPr>
            <a:spAutoFit/>
          </a:bodyPr>
          <a:lstStyle/>
          <a:p>
            <a:pPr>
              <a:defRPr/>
            </a:pPr>
            <a:r>
              <a:rPr lang="en-US" sz="2400" b="1" dirty="0">
                <a:solidFill>
                  <a:schemeClr val="accent1">
                    <a:lumMod val="75000"/>
                  </a:schemeClr>
                </a:solidFill>
              </a:rPr>
              <a:t>Complementarity Between Open Science and IPRs</a:t>
            </a:r>
          </a:p>
          <a:p>
            <a:pPr algn="just">
              <a:defRPr/>
            </a:pPr>
            <a:endParaRPr lang="en-US" sz="2000" dirty="0"/>
          </a:p>
          <a:p>
            <a:pPr algn="just">
              <a:lnSpc>
                <a:spcPct val="114000"/>
              </a:lnSpc>
              <a:spcBef>
                <a:spcPts val="600"/>
              </a:spcBef>
              <a:defRPr/>
            </a:pPr>
            <a:r>
              <a:rPr lang="en-US" sz="2000" dirty="0"/>
              <a:t>	Promoting a balanced approach between Open Science and IPR is therefore essential to provide the right framework for research </a:t>
            </a:r>
            <a:r>
              <a:rPr lang="en-US" sz="2000" dirty="0" err="1"/>
              <a:t>organisations</a:t>
            </a:r>
            <a:r>
              <a:rPr lang="en-US" sz="2000" dirty="0"/>
              <a:t> like RTOs to fulfil their strategic role: solving both societal and industrial challenges. </a:t>
            </a:r>
          </a:p>
          <a:p>
            <a:pPr algn="just">
              <a:lnSpc>
                <a:spcPct val="114000"/>
              </a:lnSpc>
              <a:spcBef>
                <a:spcPts val="600"/>
              </a:spcBef>
              <a:defRPr/>
            </a:pPr>
            <a:endParaRPr lang="en-US" sz="2000" dirty="0"/>
          </a:p>
          <a:p>
            <a:pPr algn="just">
              <a:lnSpc>
                <a:spcPct val="114000"/>
              </a:lnSpc>
              <a:spcBef>
                <a:spcPts val="600"/>
              </a:spcBef>
              <a:defRPr/>
            </a:pPr>
            <a:r>
              <a:rPr lang="en-US" sz="2000" dirty="0"/>
              <a:t>	The IPR framework is an essential tool to facilitate, regulate and secure Open Science, by ensuring that the efforts from different contributors are correctly rewarded. IPR are key to offer balanced rights to both the users and creators of Open Science content.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B6DE-2EEC-5566-BBE9-B25C8110EDA2}"/>
              </a:ext>
            </a:extLst>
          </p:cNvPr>
          <p:cNvSpPr>
            <a:spLocks noGrp="1"/>
          </p:cNvSpPr>
          <p:nvPr>
            <p:ph type="title"/>
          </p:nvPr>
        </p:nvSpPr>
        <p:spPr>
          <a:xfrm>
            <a:off x="838200" y="168275"/>
            <a:ext cx="7772400" cy="974725"/>
          </a:xfrm>
        </p:spPr>
        <p:txBody>
          <a:bodyPr>
            <a:normAutofit fontScale="90000"/>
          </a:bodyPr>
          <a:lstStyle/>
          <a:p>
            <a:pPr>
              <a:defRPr/>
            </a:pPr>
            <a:r>
              <a:rPr lang="nl-BE" sz="2800" b="1" dirty="0">
                <a:solidFill>
                  <a:schemeClr val="accent1">
                    <a:lumMod val="75000"/>
                  </a:schemeClr>
                </a:solidFill>
                <a:effectLst>
                  <a:outerShdw blurRad="38100" dist="38100" dir="2700000" algn="tl">
                    <a:srgbClr val="000000">
                      <a:alpha val="43137"/>
                    </a:srgbClr>
                  </a:outerShdw>
                </a:effectLst>
              </a:rPr>
              <a:t>Different types of Innovation:</a:t>
            </a:r>
            <a:br>
              <a:rPr lang="nl-BE" sz="2800" b="1" dirty="0">
                <a:solidFill>
                  <a:schemeClr val="accent1">
                    <a:lumMod val="75000"/>
                  </a:schemeClr>
                </a:solidFill>
                <a:effectLst>
                  <a:outerShdw blurRad="38100" dist="38100" dir="2700000" algn="tl">
                    <a:srgbClr val="000000">
                      <a:alpha val="43137"/>
                    </a:srgbClr>
                  </a:outerShdw>
                </a:effectLst>
              </a:rPr>
            </a:br>
            <a:br>
              <a:rPr lang="nl-BE" sz="2800" b="1" dirty="0">
                <a:solidFill>
                  <a:schemeClr val="accent1">
                    <a:lumMod val="75000"/>
                  </a:schemeClr>
                </a:solidFill>
                <a:effectLst>
                  <a:outerShdw blurRad="38100" dist="38100" dir="2700000" algn="tl">
                    <a:srgbClr val="000000">
                      <a:alpha val="43137"/>
                    </a:srgbClr>
                  </a:outerShdw>
                </a:effectLst>
              </a:rPr>
            </a:br>
            <a:r>
              <a:rPr lang="en-US" sz="2000" dirty="0">
                <a:solidFill>
                  <a:schemeClr val="accent1">
                    <a:lumMod val="75000"/>
                  </a:schemeClr>
                </a:solidFill>
                <a:latin typeface="Verdana" panose="020B0604030504040204" pitchFamily="34" charset="0"/>
              </a:rPr>
              <a:t>Open Innovation: At the Core of RTOs’ Business Model </a:t>
            </a:r>
            <a:endParaRPr lang="nl-BE" sz="2800" dirty="0">
              <a:solidFill>
                <a:schemeClr val="accent1">
                  <a:lumMod val="75000"/>
                </a:schemeClr>
              </a:solidFill>
              <a:effectLst>
                <a:outerShdw blurRad="38100" dist="38100" dir="2700000" algn="tl">
                  <a:srgbClr val="000000">
                    <a:alpha val="43137"/>
                  </a:srgbClr>
                </a:outerShdw>
              </a:effectLst>
            </a:endParaRPr>
          </a:p>
        </p:txBody>
      </p:sp>
      <p:pic>
        <p:nvPicPr>
          <p:cNvPr id="43011" name="Picture 3">
            <a:extLst>
              <a:ext uri="{FF2B5EF4-FFF2-40B4-BE49-F238E27FC236}">
                <a16:creationId xmlns:a16="http://schemas.microsoft.com/office/drawing/2014/main" id="{90ED3DEB-510F-B9C1-2880-9A8995F6C055}"/>
              </a:ext>
            </a:extLst>
          </p:cNvPr>
          <p:cNvPicPr>
            <a:picLocks noChangeAspect="1"/>
          </p:cNvPicPr>
          <p:nvPr/>
        </p:nvPicPr>
        <p:blipFill>
          <a:blip r:embed="rId2">
            <a:extLst>
              <a:ext uri="{28A0092B-C50C-407E-A947-70E740481C1C}">
                <a14:useLocalDpi xmlns:a14="http://schemas.microsoft.com/office/drawing/2010/main" val="0"/>
              </a:ext>
            </a:extLst>
          </a:blip>
          <a:srcRect l="3046" r="1189"/>
          <a:stretch>
            <a:fillRect/>
          </a:stretch>
        </p:blipFill>
        <p:spPr bwMode="auto">
          <a:xfrm>
            <a:off x="5342021" y="1963554"/>
            <a:ext cx="3748350" cy="295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a:extLst>
              <a:ext uri="{FF2B5EF4-FFF2-40B4-BE49-F238E27FC236}">
                <a16:creationId xmlns:a16="http://schemas.microsoft.com/office/drawing/2014/main" id="{27B23071-6174-C401-CC8F-328C6C898D4C}"/>
              </a:ext>
            </a:extLst>
          </p:cNvPr>
          <p:cNvSpPr>
            <a:spLocks noChangeArrowheads="1"/>
          </p:cNvSpPr>
          <p:nvPr/>
        </p:nvSpPr>
        <p:spPr bwMode="auto">
          <a:xfrm>
            <a:off x="254000" y="1159042"/>
            <a:ext cx="5461000" cy="466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4000"/>
              </a:lnSpc>
              <a:spcBef>
                <a:spcPct val="0"/>
              </a:spcBef>
              <a:buFontTx/>
              <a:buNone/>
            </a:pPr>
            <a:r>
              <a:rPr lang="en-US" altLang="en-US" sz="1600" dirty="0">
                <a:latin typeface="Arial" panose="020B0604020202020204" pitchFamily="34" charset="0"/>
              </a:rPr>
              <a:t>Open innovation is characterized by:</a:t>
            </a:r>
          </a:p>
          <a:p>
            <a:pPr marL="180975" indent="-180975">
              <a:lnSpc>
                <a:spcPct val="114000"/>
              </a:lnSpc>
              <a:spcBef>
                <a:spcPct val="0"/>
              </a:spcBef>
            </a:pPr>
            <a:r>
              <a:rPr lang="en-US" altLang="en-US" sz="1600" b="1" dirty="0">
                <a:latin typeface="Arial" panose="020B0604020202020204" pitchFamily="34" charset="0"/>
              </a:rPr>
              <a:t>“value creation” </a:t>
            </a:r>
            <a:r>
              <a:rPr lang="en-US" altLang="en-US" sz="1600" dirty="0">
                <a:latin typeface="Arial" panose="020B0604020202020204" pitchFamily="34" charset="0"/>
              </a:rPr>
              <a:t>by the partners working in collaboration, co-creating knowledge to boost innovation output, and </a:t>
            </a:r>
          </a:p>
          <a:p>
            <a:pPr>
              <a:lnSpc>
                <a:spcPct val="114000"/>
              </a:lnSpc>
              <a:spcBef>
                <a:spcPct val="0"/>
              </a:spcBef>
              <a:buFontTx/>
              <a:buNone/>
            </a:pPr>
            <a:r>
              <a:rPr lang="en-US" altLang="en-US" sz="1600" dirty="0">
                <a:latin typeface="Arial" panose="020B0604020202020204" pitchFamily="34" charset="0"/>
              </a:rPr>
              <a:t>•  </a:t>
            </a:r>
            <a:r>
              <a:rPr lang="en-US" altLang="en-US" sz="1600" b="1" dirty="0">
                <a:latin typeface="Arial" panose="020B0604020202020204" pitchFamily="34" charset="0"/>
              </a:rPr>
              <a:t>“value capture” </a:t>
            </a:r>
            <a:r>
              <a:rPr lang="en-US" altLang="en-US" sz="1600" dirty="0">
                <a:latin typeface="Arial" panose="020B0604020202020204" pitchFamily="34" charset="0"/>
              </a:rPr>
              <a:t>under conditions that enable each partner of the collaboration to capture a share of the economic value created in common. </a:t>
            </a:r>
          </a:p>
          <a:p>
            <a:pPr>
              <a:lnSpc>
                <a:spcPct val="114000"/>
              </a:lnSpc>
              <a:spcBef>
                <a:spcPct val="0"/>
              </a:spcBef>
              <a:buFontTx/>
              <a:buNone/>
            </a:pPr>
            <a:endParaRPr lang="en-US" altLang="en-US" sz="600" dirty="0">
              <a:latin typeface="Arial" panose="020B0604020202020204" pitchFamily="34" charset="0"/>
            </a:endParaRPr>
          </a:p>
          <a:p>
            <a:pPr>
              <a:lnSpc>
                <a:spcPct val="114000"/>
              </a:lnSpc>
              <a:spcBef>
                <a:spcPct val="0"/>
              </a:spcBef>
              <a:buFontTx/>
              <a:buNone/>
            </a:pPr>
            <a:r>
              <a:rPr lang="en-US" altLang="en-US" sz="1600" dirty="0">
                <a:latin typeface="Arial" panose="020B0604020202020204" pitchFamily="34" charset="0"/>
              </a:rPr>
              <a:t>Open innovation is embedded in European RTOs’ business models. They are developing and co-creating knowledge and technology with a wide range of RD&amp;I actors across the whole value-chain, from low to high TRL. RTOs develop new breakthrough technologies, with a market-oriented approach and the objective to develop strong Intellectual Property. This enables them to ensure that the technology they develop reaches the market with high impact. They have different ways to do so:</a:t>
            </a:r>
          </a:p>
        </p:txBody>
      </p:sp>
      <p:sp>
        <p:nvSpPr>
          <p:cNvPr id="43013" name="Rectangle 5">
            <a:extLst>
              <a:ext uri="{FF2B5EF4-FFF2-40B4-BE49-F238E27FC236}">
                <a16:creationId xmlns:a16="http://schemas.microsoft.com/office/drawing/2014/main" id="{EDF86CF2-9862-5B4B-05BC-8F1C24933E4D}"/>
              </a:ext>
            </a:extLst>
          </p:cNvPr>
          <p:cNvSpPr>
            <a:spLocks noChangeArrowheads="1"/>
          </p:cNvSpPr>
          <p:nvPr/>
        </p:nvSpPr>
        <p:spPr bwMode="auto">
          <a:xfrm>
            <a:off x="544513" y="5749925"/>
            <a:ext cx="8359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n-US" altLang="en-US" sz="1600">
                <a:latin typeface="Arial" panose="020B0604020202020204" pitchFamily="34" charset="0"/>
              </a:rPr>
              <a:t>Directly commissioned collaborative projects with private partner(s):</a:t>
            </a:r>
          </a:p>
          <a:p>
            <a:pPr>
              <a:spcBef>
                <a:spcPct val="0"/>
              </a:spcBef>
              <a:buFontTx/>
              <a:buAutoNum type="arabicPeriod"/>
            </a:pPr>
            <a:r>
              <a:rPr lang="en-US" altLang="en-US" sz="1600">
                <a:latin typeface="Arial" panose="020B0604020202020204" pitchFamily="34" charset="0"/>
              </a:rPr>
              <a:t>IP licencing among various participating partners is an important model of “open innovation” collaboration.</a:t>
            </a:r>
          </a:p>
          <a:p>
            <a:pPr>
              <a:spcBef>
                <a:spcPct val="0"/>
              </a:spcBef>
              <a:buFontTx/>
              <a:buAutoNum type="arabicPeriod"/>
            </a:pPr>
            <a:r>
              <a:rPr lang="en-US" altLang="en-US" sz="1600">
                <a:latin typeface="Arial" panose="020B0604020202020204" pitchFamily="34" charset="0"/>
              </a:rPr>
              <a:t>Start-ups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8D9B63F-890E-6101-4476-D1802D275E44}"/>
              </a:ext>
            </a:extLst>
          </p:cNvPr>
          <p:cNvSpPr>
            <a:spLocks noGrp="1"/>
          </p:cNvSpPr>
          <p:nvPr>
            <p:ph type="title"/>
          </p:nvPr>
        </p:nvSpPr>
        <p:spPr>
          <a:xfrm>
            <a:off x="728512" y="471884"/>
            <a:ext cx="7786838" cy="527050"/>
          </a:xfrm>
        </p:spPr>
        <p:txBody>
          <a:bodyPr>
            <a:normAutofit fontScale="90000"/>
          </a:bodyPr>
          <a:lstStyle/>
          <a:p>
            <a:pPr algn="ctr">
              <a:defRPr/>
            </a:pPr>
            <a:r>
              <a:rPr lang="en-US" altLang="en-US" sz="2400" dirty="0">
                <a:solidFill>
                  <a:srgbClr val="000000"/>
                </a:solidFill>
                <a:latin typeface="Verdana" panose="020B0604030504040204" pitchFamily="34" charset="0"/>
              </a:rPr>
              <a:t>The Innovation Cycle - RTOs-Industry Collaboration</a:t>
            </a:r>
            <a:endParaRPr lang="en-US" altLang="en-US" sz="2400" dirty="0">
              <a:solidFill>
                <a:schemeClr val="accent1">
                  <a:lumMod val="75000"/>
                </a:schemeClr>
              </a:solidFill>
            </a:endParaRPr>
          </a:p>
        </p:txBody>
      </p:sp>
      <p:sp>
        <p:nvSpPr>
          <p:cNvPr id="56323" name="Slide Number Placeholder 3">
            <a:extLst>
              <a:ext uri="{FF2B5EF4-FFF2-40B4-BE49-F238E27FC236}">
                <a16:creationId xmlns:a16="http://schemas.microsoft.com/office/drawing/2014/main" id="{26278E1B-B2FC-2582-2753-85F9EBCF6A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34D7E1-0A6B-FB42-B858-F3A9AA9F44E2}" type="slidenum">
              <a:rPr lang="en-US" altLang="en-US" sz="1200">
                <a:solidFill>
                  <a:srgbClr val="898989"/>
                </a:solidFill>
              </a:rPr>
              <a:pPr>
                <a:spcBef>
                  <a:spcPct val="0"/>
                </a:spcBef>
                <a:buFontTx/>
                <a:buNone/>
              </a:pPr>
              <a:t>9</a:t>
            </a:fld>
            <a:endParaRPr lang="en-US" altLang="en-US" sz="1200">
              <a:solidFill>
                <a:srgbClr val="898989"/>
              </a:solidFill>
            </a:endParaRPr>
          </a:p>
        </p:txBody>
      </p:sp>
      <p:pic>
        <p:nvPicPr>
          <p:cNvPr id="56324" name="Picture 1">
            <a:extLst>
              <a:ext uri="{FF2B5EF4-FFF2-40B4-BE49-F238E27FC236}">
                <a16:creationId xmlns:a16="http://schemas.microsoft.com/office/drawing/2014/main" id="{A8EA83F2-3C64-9491-61DA-728A2928C9C6}"/>
              </a:ext>
            </a:extLst>
          </p:cNvPr>
          <p:cNvPicPr>
            <a:picLocks noChangeAspect="1"/>
          </p:cNvPicPr>
          <p:nvPr/>
        </p:nvPicPr>
        <p:blipFill>
          <a:blip r:embed="rId2">
            <a:extLst>
              <a:ext uri="{28A0092B-C50C-407E-A947-70E740481C1C}">
                <a14:useLocalDpi xmlns:a14="http://schemas.microsoft.com/office/drawing/2010/main" val="0"/>
              </a:ext>
            </a:extLst>
          </a:blip>
          <a:srcRect l="2084" r="2084"/>
          <a:stretch>
            <a:fillRect/>
          </a:stretch>
        </p:blipFill>
        <p:spPr bwMode="auto">
          <a:xfrm>
            <a:off x="0" y="1295400"/>
            <a:ext cx="91440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9777F07D-DBB5-DBBE-10DF-7B539AC412C2}"/>
              </a:ext>
            </a:extLst>
          </p:cNvPr>
          <p:cNvCxnSpPr/>
          <p:nvPr/>
        </p:nvCxnSpPr>
        <p:spPr>
          <a:xfrm>
            <a:off x="5600700" y="1708150"/>
            <a:ext cx="1905000" cy="2286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56326" name="Rectangle 10">
            <a:extLst>
              <a:ext uri="{FF2B5EF4-FFF2-40B4-BE49-F238E27FC236}">
                <a16:creationId xmlns:a16="http://schemas.microsoft.com/office/drawing/2014/main" id="{FD278F19-CE76-E302-F39F-85D2FFFD6316}"/>
              </a:ext>
            </a:extLst>
          </p:cNvPr>
          <p:cNvSpPr>
            <a:spLocks noChangeArrowheads="1"/>
          </p:cNvSpPr>
          <p:nvPr/>
        </p:nvSpPr>
        <p:spPr bwMode="auto">
          <a:xfrm>
            <a:off x="4114800" y="6591300"/>
            <a:ext cx="5181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Verdana" panose="020B0604030504040204" pitchFamily="34" charset="0"/>
              </a:rPr>
              <a:t>Source: </a:t>
            </a:r>
            <a:r>
              <a:rPr lang="en-US" altLang="en-US" sz="1300" i="1">
                <a:solidFill>
                  <a:srgbClr val="000000"/>
                </a:solidFill>
                <a:latin typeface="Verdana" panose="020B0604030504040204" pitchFamily="34" charset="0"/>
              </a:rPr>
              <a:t>Fraunhofer (modified by EARTO and K. Kostadinov) </a:t>
            </a:r>
            <a:endParaRPr lang="en-US" altLang="en-US" sz="1300">
              <a:latin typeface="Arial" panose="020B0604020202020204" pitchFamily="34" charset="0"/>
            </a:endParaRPr>
          </a:p>
        </p:txBody>
      </p:sp>
      <p:sp>
        <p:nvSpPr>
          <p:cNvPr id="14" name="TextBox 13">
            <a:extLst>
              <a:ext uri="{FF2B5EF4-FFF2-40B4-BE49-F238E27FC236}">
                <a16:creationId xmlns:a16="http://schemas.microsoft.com/office/drawing/2014/main" id="{7C120745-8507-3AE0-4C70-06CBB46335B2}"/>
              </a:ext>
            </a:extLst>
          </p:cNvPr>
          <p:cNvSpPr txBox="1"/>
          <p:nvPr/>
        </p:nvSpPr>
        <p:spPr>
          <a:xfrm>
            <a:off x="6034806" y="1276747"/>
            <a:ext cx="1470894" cy="307975"/>
          </a:xfrm>
          <a:prstGeom prst="rect">
            <a:avLst/>
          </a:prstGeom>
          <a:solidFill>
            <a:schemeClr val="tx2">
              <a:lumMod val="60000"/>
              <a:lumOff val="40000"/>
            </a:schemeClr>
          </a:solidFill>
        </p:spPr>
        <p:txBody>
          <a:bodyPr wrap="square">
            <a:spAutoFit/>
          </a:bodyPr>
          <a:lstStyle/>
          <a:p>
            <a:pPr algn="ctr">
              <a:defRPr/>
            </a:pPr>
            <a:r>
              <a:rPr lang="en-US" sz="1400" b="1" dirty="0">
                <a:solidFill>
                  <a:srgbClr val="FFFF00"/>
                </a:solidFill>
              </a:rPr>
              <a:t>Preliminary TT</a:t>
            </a:r>
          </a:p>
        </p:txBody>
      </p:sp>
      <p:sp>
        <p:nvSpPr>
          <p:cNvPr id="49160" name="Rectangle 11">
            <a:extLst>
              <a:ext uri="{FF2B5EF4-FFF2-40B4-BE49-F238E27FC236}">
                <a16:creationId xmlns:a16="http://schemas.microsoft.com/office/drawing/2014/main" id="{FAAC51FE-6318-DCEE-F887-2C2A1C6844BD}"/>
              </a:ext>
            </a:extLst>
          </p:cNvPr>
          <p:cNvSpPr>
            <a:spLocks noChangeArrowheads="1"/>
          </p:cNvSpPr>
          <p:nvPr/>
        </p:nvSpPr>
        <p:spPr bwMode="auto">
          <a:xfrm>
            <a:off x="457200" y="5815013"/>
            <a:ext cx="800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800" b="1" dirty="0">
                <a:solidFill>
                  <a:schemeClr val="accent1">
                    <a:lumMod val="75000"/>
                  </a:schemeClr>
                </a:solidFill>
                <a:latin typeface="Verdana" panose="020B0604030504040204" pitchFamily="34" charset="0"/>
              </a:rPr>
              <a:t>Value creation to Socio-Economic Impact through K&amp;TT</a:t>
            </a:r>
          </a:p>
        </p:txBody>
      </p:sp>
      <p:sp>
        <p:nvSpPr>
          <p:cNvPr id="16" name="TextBox 15">
            <a:extLst>
              <a:ext uri="{FF2B5EF4-FFF2-40B4-BE49-F238E27FC236}">
                <a16:creationId xmlns:a16="http://schemas.microsoft.com/office/drawing/2014/main" id="{BA297ADA-2F2D-B68D-E020-422E4110ECFF}"/>
              </a:ext>
            </a:extLst>
          </p:cNvPr>
          <p:cNvSpPr txBox="1"/>
          <p:nvPr/>
        </p:nvSpPr>
        <p:spPr>
          <a:xfrm>
            <a:off x="7277100" y="3700463"/>
            <a:ext cx="685800" cy="307975"/>
          </a:xfrm>
          <a:prstGeom prst="rect">
            <a:avLst/>
          </a:prstGeom>
          <a:solidFill>
            <a:schemeClr val="tx2">
              <a:lumMod val="60000"/>
              <a:lumOff val="40000"/>
            </a:schemeClr>
          </a:solidFill>
        </p:spPr>
        <p:txBody>
          <a:bodyPr>
            <a:spAutoFit/>
          </a:bodyPr>
          <a:lstStyle/>
          <a:p>
            <a:pPr algn="ctr">
              <a:defRPr/>
            </a:pPr>
            <a:r>
              <a:rPr lang="en-US" sz="1400" b="1" dirty="0">
                <a:solidFill>
                  <a:srgbClr val="FFFF00"/>
                </a:solidFill>
              </a:rPr>
              <a:t>TT</a:t>
            </a:r>
          </a:p>
        </p:txBody>
      </p:sp>
      <p:sp>
        <p:nvSpPr>
          <p:cNvPr id="17" name="TextBox 16">
            <a:extLst>
              <a:ext uri="{FF2B5EF4-FFF2-40B4-BE49-F238E27FC236}">
                <a16:creationId xmlns:a16="http://schemas.microsoft.com/office/drawing/2014/main" id="{D8CC27D7-2E36-6156-7480-BAF5989422CD}"/>
              </a:ext>
            </a:extLst>
          </p:cNvPr>
          <p:cNvSpPr txBox="1"/>
          <p:nvPr/>
        </p:nvSpPr>
        <p:spPr>
          <a:xfrm>
            <a:off x="2457450" y="1822450"/>
            <a:ext cx="685800" cy="307975"/>
          </a:xfrm>
          <a:prstGeom prst="rect">
            <a:avLst/>
          </a:prstGeom>
          <a:solidFill>
            <a:schemeClr val="tx2">
              <a:lumMod val="60000"/>
              <a:lumOff val="40000"/>
            </a:schemeClr>
          </a:solidFill>
        </p:spPr>
        <p:txBody>
          <a:bodyPr>
            <a:spAutoFit/>
          </a:bodyPr>
          <a:lstStyle/>
          <a:p>
            <a:pPr algn="ctr">
              <a:defRPr/>
            </a:pPr>
            <a:r>
              <a:rPr lang="en-US" sz="1400" b="1" dirty="0">
                <a:solidFill>
                  <a:srgbClr val="FFFF00"/>
                </a:solidFill>
              </a:rPr>
              <a:t>KT</a:t>
            </a:r>
          </a:p>
        </p:txBody>
      </p:sp>
      <p:pic>
        <p:nvPicPr>
          <p:cNvPr id="2" name="Picture 2">
            <a:extLst>
              <a:ext uri="{FF2B5EF4-FFF2-40B4-BE49-F238E27FC236}">
                <a16:creationId xmlns:a16="http://schemas.microsoft.com/office/drawing/2014/main" id="{0FEDAD5E-B833-3DE5-505E-8707C0CD446C}"/>
              </a:ext>
            </a:extLst>
          </p:cNvPr>
          <p:cNvPicPr>
            <a:picLocks noGrp="1" noChangeAspect="1" noChangeArrowheads="1"/>
          </p:cNvPicPr>
          <p:nvPr>
            <p:ph idx="1"/>
          </p:nvPr>
        </p:nvPicPr>
        <p:blipFill>
          <a:blip r:embed="rId3" cstate="print"/>
          <a:srcRect/>
          <a:stretch>
            <a:fillRect/>
          </a:stretch>
        </p:blipFill>
        <p:spPr bwMode="auto">
          <a:xfrm>
            <a:off x="7768423" y="2415319"/>
            <a:ext cx="1360304" cy="1038288"/>
          </a:xfrm>
          <a:noFill/>
          <a:ln>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2997</TotalTime>
  <Words>1806</Words>
  <Application>Microsoft Macintosh PowerPoint</Application>
  <PresentationFormat>On-screen Show (4:3)</PresentationFormat>
  <Paragraphs>194</Paragraphs>
  <Slides>18</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ＭＳ Ｐゴシック</vt:lpstr>
      <vt:lpstr>Arial</vt:lpstr>
      <vt:lpstr>Arial Narrow</vt:lpstr>
      <vt:lpstr>Calibri</vt:lpstr>
      <vt:lpstr>Calibri Light</vt:lpstr>
      <vt:lpstr>Tahoma</vt:lpstr>
      <vt:lpstr>Verdana</vt:lpstr>
      <vt:lpstr>Wingdings</vt:lpstr>
      <vt:lpstr>Office Theme</vt:lpstr>
      <vt:lpstr>2_Office Theme</vt:lpstr>
      <vt:lpstr>Custom Design</vt:lpstr>
      <vt:lpstr>CALLENGES to EC, National and regional policies related to  open science, OPEN INNOVATION, OPEN TO THE WORLD      </vt:lpstr>
      <vt:lpstr>   Open science is the movement to make scientific research, data and dissemination accessible to all levels of an inquiring society.  </vt:lpstr>
      <vt:lpstr>Introduction</vt:lpstr>
      <vt:lpstr>Bulgarian situation</vt:lpstr>
      <vt:lpstr>PowerPoint Presentation</vt:lpstr>
      <vt:lpstr>IP Challenges with Transfer of Knowledge </vt:lpstr>
      <vt:lpstr>General IP Misconceptions in academia/ industry </vt:lpstr>
      <vt:lpstr>Different types of Innovation:  Open Innovation: At the Core of RTOs’ Business Model </vt:lpstr>
      <vt:lpstr>The Innovation Cycle - RTOs-Industry Collaboration</vt:lpstr>
      <vt:lpstr>PowerPoint Presentation</vt:lpstr>
      <vt:lpstr>Национални научни програми</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Kostadin Kostadinov</dc:creator>
  <cp:lastModifiedBy>Kostadinov</cp:lastModifiedBy>
  <cp:revision>77</cp:revision>
  <dcterms:created xsi:type="dcterms:W3CDTF">2017-11-07T06:32:58Z</dcterms:created>
  <dcterms:modified xsi:type="dcterms:W3CDTF">2025-05-20T16:54:27Z</dcterms:modified>
</cp:coreProperties>
</file>